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57" r:id="rId3"/>
    <p:sldId id="278" r:id="rId4"/>
    <p:sldId id="271" r:id="rId5"/>
    <p:sldId id="279" r:id="rId6"/>
    <p:sldId id="293" r:id="rId7"/>
    <p:sldId id="294" r:id="rId8"/>
    <p:sldId id="295" r:id="rId9"/>
    <p:sldId id="263" r:id="rId10"/>
    <p:sldId id="272" r:id="rId11"/>
    <p:sldId id="261" r:id="rId12"/>
    <p:sldId id="276" r:id="rId13"/>
    <p:sldId id="259" r:id="rId14"/>
    <p:sldId id="280" r:id="rId15"/>
    <p:sldId id="281" r:id="rId16"/>
    <p:sldId id="282" r:id="rId17"/>
    <p:sldId id="283" r:id="rId18"/>
    <p:sldId id="277" r:id="rId19"/>
    <p:sldId id="296" r:id="rId20"/>
    <p:sldId id="260" r:id="rId21"/>
    <p:sldId id="284" r:id="rId22"/>
    <p:sldId id="285" r:id="rId23"/>
    <p:sldId id="273" r:id="rId24"/>
    <p:sldId id="286" r:id="rId25"/>
    <p:sldId id="287" r:id="rId26"/>
    <p:sldId id="291" r:id="rId27"/>
    <p:sldId id="292" r:id="rId28"/>
  </p:sldIdLst>
  <p:sldSz cx="9144000" cy="6858000" type="screen4x3"/>
  <p:notesSz cx="6858000" cy="9117013"/>
  <p:defaultTextStyle>
    <a:defPPr>
      <a:defRPr lang="en-US"/>
    </a:defPPr>
    <a:lvl1pPr algn="ctr" rtl="0" fontAlgn="base">
      <a:spcBef>
        <a:spcPct val="0"/>
      </a:spcBef>
      <a:spcAft>
        <a:spcPct val="0"/>
      </a:spcAft>
      <a:defRPr kern="1200">
        <a:solidFill>
          <a:schemeClr val="tx1"/>
        </a:solidFill>
        <a:latin typeface="Arial" charset="0"/>
        <a:ea typeface="+mn-ea"/>
        <a:cs typeface="Times New Roman" pitchFamily="18" charset="0"/>
      </a:defRPr>
    </a:lvl1pPr>
    <a:lvl2pPr marL="457200" algn="ctr" rtl="0" fontAlgn="base">
      <a:spcBef>
        <a:spcPct val="0"/>
      </a:spcBef>
      <a:spcAft>
        <a:spcPct val="0"/>
      </a:spcAft>
      <a:defRPr kern="1200">
        <a:solidFill>
          <a:schemeClr val="tx1"/>
        </a:solidFill>
        <a:latin typeface="Arial" charset="0"/>
        <a:ea typeface="+mn-ea"/>
        <a:cs typeface="Times New Roman" pitchFamily="18" charset="0"/>
      </a:defRPr>
    </a:lvl2pPr>
    <a:lvl3pPr marL="914400" algn="ctr" rtl="0" fontAlgn="base">
      <a:spcBef>
        <a:spcPct val="0"/>
      </a:spcBef>
      <a:spcAft>
        <a:spcPct val="0"/>
      </a:spcAft>
      <a:defRPr kern="1200">
        <a:solidFill>
          <a:schemeClr val="tx1"/>
        </a:solidFill>
        <a:latin typeface="Arial" charset="0"/>
        <a:ea typeface="+mn-ea"/>
        <a:cs typeface="Times New Roman" pitchFamily="18" charset="0"/>
      </a:defRPr>
    </a:lvl3pPr>
    <a:lvl4pPr marL="1371600" algn="ctr" rtl="0" fontAlgn="base">
      <a:spcBef>
        <a:spcPct val="0"/>
      </a:spcBef>
      <a:spcAft>
        <a:spcPct val="0"/>
      </a:spcAft>
      <a:defRPr kern="1200">
        <a:solidFill>
          <a:schemeClr val="tx1"/>
        </a:solidFill>
        <a:latin typeface="Arial" charset="0"/>
        <a:ea typeface="+mn-ea"/>
        <a:cs typeface="Times New Roman" pitchFamily="18" charset="0"/>
      </a:defRPr>
    </a:lvl4pPr>
    <a:lvl5pPr marL="1828800" algn="ctr"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2" autoAdjust="0"/>
    <p:restoredTop sz="86299" autoAdjust="0"/>
  </p:normalViewPr>
  <p:slideViewPr>
    <p:cSldViewPr>
      <p:cViewPr varScale="1">
        <p:scale>
          <a:sx n="76" d="100"/>
          <a:sy n="76" d="100"/>
        </p:scale>
        <p:origin x="1661"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21507"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1510" name="Rectangle 6"/>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21511" name="Rectangle 7"/>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02DB954-B17C-4BCF-A336-FCD2804B7F28}" type="slidenum">
              <a:rPr lang="en-US" altLang="en-US"/>
              <a:pPr>
                <a:defRPr/>
              </a:pPr>
              <a:t>‹#›</a:t>
            </a:fld>
            <a:endParaRPr lang="en-US" altLang="en-US"/>
          </a:p>
        </p:txBody>
      </p:sp>
    </p:spTree>
    <p:extLst>
      <p:ext uri="{BB962C8B-B14F-4D97-AF65-F5344CB8AC3E}">
        <p14:creationId xmlns:p14="http://schemas.microsoft.com/office/powerpoint/2010/main" val="1400887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20</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21</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22</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36D703-0500-4E28-B58C-3065016219E3}" type="slidenum">
              <a:rPr lang="en-US" altLang="en-US"/>
              <a:pPr>
                <a:defRPr/>
              </a:pPr>
              <a:t>‹#›</a:t>
            </a:fld>
            <a:endParaRPr lang="en-US" altLang="en-US"/>
          </a:p>
        </p:txBody>
      </p:sp>
    </p:spTree>
    <p:extLst>
      <p:ext uri="{BB962C8B-B14F-4D97-AF65-F5344CB8AC3E}">
        <p14:creationId xmlns:p14="http://schemas.microsoft.com/office/powerpoint/2010/main" val="7185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556154-549F-4B2C-BB45-F35978F8EDE4}" type="slidenum">
              <a:rPr lang="en-US" altLang="en-US"/>
              <a:pPr>
                <a:defRPr/>
              </a:pPr>
              <a:t>‹#›</a:t>
            </a:fld>
            <a:endParaRPr lang="en-US" altLang="en-US"/>
          </a:p>
        </p:txBody>
      </p:sp>
    </p:spTree>
    <p:extLst>
      <p:ext uri="{BB962C8B-B14F-4D97-AF65-F5344CB8AC3E}">
        <p14:creationId xmlns:p14="http://schemas.microsoft.com/office/powerpoint/2010/main" val="10916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9CF1BE-4B6D-4FBC-B7DD-CAA3BE137CA3}" type="slidenum">
              <a:rPr lang="en-US" altLang="en-US"/>
              <a:pPr>
                <a:defRPr/>
              </a:pPr>
              <a:t>‹#›</a:t>
            </a:fld>
            <a:endParaRPr lang="en-US" altLang="en-US"/>
          </a:p>
        </p:txBody>
      </p:sp>
    </p:spTree>
    <p:extLst>
      <p:ext uri="{BB962C8B-B14F-4D97-AF65-F5344CB8AC3E}">
        <p14:creationId xmlns:p14="http://schemas.microsoft.com/office/powerpoint/2010/main" val="194401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5DEB76-581D-4C08-AC06-0AB171B8C342}" type="slidenum">
              <a:rPr lang="en-US" altLang="en-US"/>
              <a:pPr>
                <a:defRPr/>
              </a:pPr>
              <a:t>‹#›</a:t>
            </a:fld>
            <a:endParaRPr lang="en-US" altLang="en-US"/>
          </a:p>
        </p:txBody>
      </p:sp>
    </p:spTree>
    <p:extLst>
      <p:ext uri="{BB962C8B-B14F-4D97-AF65-F5344CB8AC3E}">
        <p14:creationId xmlns:p14="http://schemas.microsoft.com/office/powerpoint/2010/main" val="340880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039218-343A-46FE-A59B-71F06622F3C1}" type="slidenum">
              <a:rPr lang="en-US" altLang="en-US"/>
              <a:pPr>
                <a:defRPr/>
              </a:pPr>
              <a:t>‹#›</a:t>
            </a:fld>
            <a:endParaRPr lang="en-US" altLang="en-US"/>
          </a:p>
        </p:txBody>
      </p:sp>
    </p:spTree>
    <p:extLst>
      <p:ext uri="{BB962C8B-B14F-4D97-AF65-F5344CB8AC3E}">
        <p14:creationId xmlns:p14="http://schemas.microsoft.com/office/powerpoint/2010/main" val="7322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C3FA00-E3B9-4870-A8AF-5E6C52E74622}" type="slidenum">
              <a:rPr lang="en-US" altLang="en-US"/>
              <a:pPr>
                <a:defRPr/>
              </a:pPr>
              <a:t>‹#›</a:t>
            </a:fld>
            <a:endParaRPr lang="en-US" altLang="en-US"/>
          </a:p>
        </p:txBody>
      </p:sp>
    </p:spTree>
    <p:extLst>
      <p:ext uri="{BB962C8B-B14F-4D97-AF65-F5344CB8AC3E}">
        <p14:creationId xmlns:p14="http://schemas.microsoft.com/office/powerpoint/2010/main" val="229419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5EA9A1-0B89-41B3-BF76-736F32703C49}" type="slidenum">
              <a:rPr lang="en-US" altLang="en-US"/>
              <a:pPr>
                <a:defRPr/>
              </a:pPr>
              <a:t>‹#›</a:t>
            </a:fld>
            <a:endParaRPr lang="en-US" altLang="en-US"/>
          </a:p>
        </p:txBody>
      </p:sp>
    </p:spTree>
    <p:extLst>
      <p:ext uri="{BB962C8B-B14F-4D97-AF65-F5344CB8AC3E}">
        <p14:creationId xmlns:p14="http://schemas.microsoft.com/office/powerpoint/2010/main" val="22293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6FFC2B-CBF8-4AF1-9466-21B76E8BD717}" type="slidenum">
              <a:rPr lang="en-US" altLang="en-US"/>
              <a:pPr>
                <a:defRPr/>
              </a:pPr>
              <a:t>‹#›</a:t>
            </a:fld>
            <a:endParaRPr lang="en-US" altLang="en-US"/>
          </a:p>
        </p:txBody>
      </p:sp>
    </p:spTree>
    <p:extLst>
      <p:ext uri="{BB962C8B-B14F-4D97-AF65-F5344CB8AC3E}">
        <p14:creationId xmlns:p14="http://schemas.microsoft.com/office/powerpoint/2010/main" val="244212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50B406D-0D23-4BC6-95A7-C55D01FCEA75}" type="slidenum">
              <a:rPr lang="en-US" altLang="en-US"/>
              <a:pPr>
                <a:defRPr/>
              </a:pPr>
              <a:t>‹#›</a:t>
            </a:fld>
            <a:endParaRPr lang="en-US" altLang="en-US"/>
          </a:p>
        </p:txBody>
      </p:sp>
    </p:spTree>
    <p:extLst>
      <p:ext uri="{BB962C8B-B14F-4D97-AF65-F5344CB8AC3E}">
        <p14:creationId xmlns:p14="http://schemas.microsoft.com/office/powerpoint/2010/main" val="240383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E985D0-2638-4660-943A-E1D771893445}" type="slidenum">
              <a:rPr lang="en-US" altLang="en-US"/>
              <a:pPr>
                <a:defRPr/>
              </a:pPr>
              <a:t>‹#›</a:t>
            </a:fld>
            <a:endParaRPr lang="en-US" altLang="en-US"/>
          </a:p>
        </p:txBody>
      </p:sp>
    </p:spTree>
    <p:extLst>
      <p:ext uri="{BB962C8B-B14F-4D97-AF65-F5344CB8AC3E}">
        <p14:creationId xmlns:p14="http://schemas.microsoft.com/office/powerpoint/2010/main" val="41195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4F64CC-68C0-4EF6-B3C2-EAC1CCD65D2D}" type="slidenum">
              <a:rPr lang="en-US" altLang="en-US"/>
              <a:pPr>
                <a:defRPr/>
              </a:pPr>
              <a:t>‹#›</a:t>
            </a:fld>
            <a:endParaRPr lang="en-US" altLang="en-US"/>
          </a:p>
        </p:txBody>
      </p:sp>
    </p:spTree>
    <p:extLst>
      <p:ext uri="{BB962C8B-B14F-4D97-AF65-F5344CB8AC3E}">
        <p14:creationId xmlns:p14="http://schemas.microsoft.com/office/powerpoint/2010/main" val="33259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7F10DFA-22FE-49C9-890C-63F17D672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074A23BD-B3C7-4FE6-B3C8-3A2E1BFDEE51}" type="slidenum">
              <a:rPr lang="en-US" altLang="en-US">
                <a:latin typeface="Cambria" panose="02040503050406030204" pitchFamily="18" charset="0"/>
              </a:rPr>
              <a:pPr eaLnBrk="1" hangingPunct="1"/>
              <a:t>1</a:t>
            </a:fld>
            <a:endParaRPr lang="en-US" altLang="en-US" dirty="0">
              <a:latin typeface="Cambria" panose="02040503050406030204" pitchFamily="18" charset="0"/>
            </a:endParaRPr>
          </a:p>
        </p:txBody>
      </p:sp>
      <p:sp>
        <p:nvSpPr>
          <p:cNvPr id="2051" name="Rectangle 3"/>
          <p:cNvSpPr>
            <a:spLocks noGrp="1" noChangeArrowheads="1"/>
          </p:cNvSpPr>
          <p:nvPr>
            <p:ph type="body" idx="1"/>
          </p:nvPr>
        </p:nvSpPr>
        <p:spPr>
          <a:xfrm>
            <a:off x="533400" y="2362200"/>
            <a:ext cx="8305800" cy="1447800"/>
          </a:xfrm>
        </p:spPr>
        <p:txBody>
          <a:bodyPr/>
          <a:lstStyle/>
          <a:p>
            <a:pPr algn="ctr" eaLnBrk="1" hangingPunct="1">
              <a:buFontTx/>
              <a:buNone/>
            </a:pPr>
            <a:r>
              <a:rPr lang="ro-RO" altLang="en-US" sz="4000" dirty="0">
                <a:latin typeface="Cambria" panose="02040503050406030204" pitchFamily="18" charset="0"/>
                <a:cs typeface="Times New Roman" pitchFamily="18" charset="0"/>
              </a:rPr>
              <a:t>Sisteme de operare</a:t>
            </a:r>
          </a:p>
          <a:p>
            <a:pPr algn="ctr" eaLnBrk="1" hangingPunct="1">
              <a:buFontTx/>
              <a:buNone/>
            </a:pPr>
            <a:r>
              <a:rPr lang="ro-RO" altLang="en-US" sz="4000" dirty="0">
                <a:latin typeface="Cambria" panose="02040503050406030204" pitchFamily="18" charset="0"/>
                <a:cs typeface="Times New Roman" pitchFamily="18" charset="0"/>
              </a:rPr>
              <a:t>Curs #13</a:t>
            </a:r>
          </a:p>
          <a:p>
            <a:pPr algn="ctr" eaLnBrk="1" hangingPunct="1">
              <a:buFontTx/>
              <a:buNone/>
            </a:pPr>
            <a:r>
              <a:rPr lang="ro-RO" altLang="en-US" sz="4000" dirty="0">
                <a:latin typeface="Cambria" panose="02040503050406030204" pitchFamily="18" charset="0"/>
                <a:cs typeface="Times New Roman" pitchFamily="18" charset="0"/>
              </a:rPr>
              <a:t>Partiționarea</a:t>
            </a:r>
            <a:endParaRPr lang="en-US" altLang="en-US" sz="4000" dirty="0">
              <a:latin typeface="Cambria" panose="02040503050406030204"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3DFB188-09E5-4EA4-B14B-4D7D63CC4877}" type="slidenum">
              <a:rPr lang="en-US" altLang="en-US">
                <a:latin typeface="Cambria" panose="02040503050406030204" pitchFamily="18" charset="0"/>
              </a:rPr>
              <a:pPr eaLnBrk="1" hangingPunct="1"/>
              <a:t>10</a:t>
            </a:fld>
            <a:endParaRPr lang="en-US" altLang="en-US">
              <a:latin typeface="Cambria" panose="02040503050406030204" pitchFamily="18" charset="0"/>
            </a:endParaRPr>
          </a:p>
        </p:txBody>
      </p:sp>
      <p:sp>
        <p:nvSpPr>
          <p:cNvPr id="7171" name="Rectangle 2"/>
          <p:cNvSpPr>
            <a:spLocks noGrp="1" noChangeArrowheads="1"/>
          </p:cNvSpPr>
          <p:nvPr>
            <p:ph type="title"/>
          </p:nvPr>
        </p:nvSpPr>
        <p:spPr>
          <a:xfrm>
            <a:off x="381000" y="274638"/>
            <a:ext cx="8229600" cy="1143000"/>
          </a:xfrm>
        </p:spPr>
        <p:txBody>
          <a:bodyPr/>
          <a:lstStyle/>
          <a:p>
            <a:pPr eaLnBrk="1" hangingPunct="1"/>
            <a:r>
              <a:rPr lang="ro-RO" altLang="en-US" sz="3300" dirty="0">
                <a:latin typeface="Cambria" panose="02040503050406030204" pitchFamily="18" charset="0"/>
                <a:cs typeface="Times New Roman" pitchFamily="18" charset="0"/>
              </a:rPr>
              <a:t>Denumirea partițiilor</a:t>
            </a:r>
            <a:endParaRPr lang="en-US" altLang="en-US" sz="3300" dirty="0">
              <a:latin typeface="Cambria" panose="02040503050406030204" pitchFamily="18" charset="0"/>
              <a:cs typeface="Times New Roman" pitchFamily="18" charset="0"/>
            </a:endParaRPr>
          </a:p>
        </p:txBody>
      </p:sp>
      <p:sp>
        <p:nvSpPr>
          <p:cNvPr id="7172" name="Text Box 3"/>
          <p:cNvSpPr txBox="1">
            <a:spLocks noChangeArrowheads="1"/>
          </p:cNvSpPr>
          <p:nvPr/>
        </p:nvSpPr>
        <p:spPr bwMode="auto">
          <a:xfrm>
            <a:off x="1128290" y="1408113"/>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a:latin typeface="Cambria" panose="02040503050406030204" pitchFamily="18" charset="0"/>
            </a:endParaRPr>
          </a:p>
        </p:txBody>
      </p:sp>
      <p:sp>
        <p:nvSpPr>
          <p:cNvPr id="7173" name="Text Box 4"/>
          <p:cNvSpPr txBox="1">
            <a:spLocks noChangeArrowheads="1"/>
          </p:cNvSpPr>
          <p:nvPr/>
        </p:nvSpPr>
        <p:spPr bwMode="auto">
          <a:xfrm>
            <a:off x="762000" y="1531938"/>
            <a:ext cx="7620000" cy="563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ro-RO" dirty="0">
                <a:latin typeface="Cambria" panose="02040503050406030204" pitchFamily="18" charset="0"/>
              </a:rPr>
              <a:t>Partițiile sunt denumite conform discului pe care se află, adăugând un număr la sfârșitul numelui discului pentru a distinge partițiile între</a:t>
            </a:r>
            <a:r>
              <a:rPr lang="en-US" dirty="0">
                <a:latin typeface="Cambria" panose="02040503050406030204" pitchFamily="18" charset="0"/>
              </a:rPr>
              <a:t> </a:t>
            </a:r>
            <a:r>
              <a:rPr lang="ro-RO" dirty="0">
                <a:latin typeface="Cambria" panose="02040503050406030204" pitchFamily="18" charset="0"/>
              </a:rPr>
              <a:t>ele</a:t>
            </a:r>
            <a:r>
              <a:rPr lang="en-US" dirty="0">
                <a:latin typeface="Cambria" panose="02040503050406030204" pitchFamily="18" charset="0"/>
              </a:rPr>
              <a:t>. </a:t>
            </a:r>
          </a:p>
          <a:p>
            <a:pPr algn="l" eaLnBrk="1" hangingPunct="1"/>
            <a:endParaRPr lang="en-US" dirty="0">
              <a:latin typeface="Cambria" panose="02040503050406030204" pitchFamily="18" charset="0"/>
            </a:endParaRPr>
          </a:p>
          <a:p>
            <a:pPr algn="l" eaLnBrk="1" hangingPunct="1"/>
            <a:r>
              <a:rPr lang="ro-RO" dirty="0">
                <a:latin typeface="Cambria" panose="02040503050406030204" pitchFamily="18" charset="0"/>
              </a:rPr>
              <a:t>Spre exemplu, partițiile localizate pe  </a:t>
            </a:r>
            <a:r>
              <a:rPr lang="en-US" i="1" dirty="0" err="1">
                <a:latin typeface="Cambria" panose="02040503050406030204" pitchFamily="18" charset="0"/>
              </a:rPr>
              <a:t>sda</a:t>
            </a:r>
            <a:r>
              <a:rPr lang="en-US" i="1" dirty="0">
                <a:latin typeface="Cambria" panose="02040503050406030204" pitchFamily="18" charset="0"/>
              </a:rPr>
              <a:t> </a:t>
            </a:r>
            <a:r>
              <a:rPr lang="ro-RO" dirty="0">
                <a:latin typeface="Cambria" panose="02040503050406030204" pitchFamily="18" charset="0"/>
              </a:rPr>
              <a:t>vor fi denumite </a:t>
            </a:r>
            <a:r>
              <a:rPr lang="en-US" i="1" dirty="0">
                <a:latin typeface="Cambria" panose="02040503050406030204" pitchFamily="18" charset="0"/>
              </a:rPr>
              <a:t>sda1, sda2, etc. </a:t>
            </a:r>
            <a:endParaRPr lang="ro-RO" i="1" dirty="0">
              <a:latin typeface="Cambria" panose="02040503050406030204" pitchFamily="18" charset="0"/>
            </a:endParaRPr>
          </a:p>
          <a:p>
            <a:pPr algn="l" eaLnBrk="1" hangingPunct="1"/>
            <a:r>
              <a:rPr lang="ro-RO" dirty="0">
                <a:latin typeface="Cambria" panose="02040503050406030204" pitchFamily="18" charset="0"/>
              </a:rPr>
              <a:t>În mod asemănător, partițiile localizate pe </a:t>
            </a:r>
            <a:r>
              <a:rPr lang="en-US" i="1" dirty="0" err="1">
                <a:latin typeface="Cambria" panose="02040503050406030204" pitchFamily="18" charset="0"/>
              </a:rPr>
              <a:t>sdb</a:t>
            </a:r>
            <a:r>
              <a:rPr lang="en-US" i="1" dirty="0">
                <a:latin typeface="Cambria" panose="02040503050406030204" pitchFamily="18" charset="0"/>
              </a:rPr>
              <a:t> </a:t>
            </a:r>
            <a:r>
              <a:rPr lang="ro-RO" dirty="0">
                <a:latin typeface="Cambria" panose="02040503050406030204" pitchFamily="18" charset="0"/>
              </a:rPr>
              <a:t>vor fi </a:t>
            </a:r>
            <a:r>
              <a:rPr lang="en-US" i="1" dirty="0">
                <a:latin typeface="Cambria" panose="02040503050406030204" pitchFamily="18" charset="0"/>
              </a:rPr>
              <a:t>sdb1, sdb2, etc.</a:t>
            </a:r>
            <a:endParaRPr lang="en-US" dirty="0">
              <a:latin typeface="Cambria" panose="02040503050406030204" pitchFamily="18" charset="0"/>
            </a:endParaRPr>
          </a:p>
          <a:p>
            <a:pPr algn="l" eaLnBrk="1" hangingPunct="1"/>
            <a:endParaRPr lang="en-US" altLang="en-US" dirty="0">
              <a:latin typeface="Cambria" panose="02040503050406030204" pitchFamily="18" charset="0"/>
            </a:endParaRPr>
          </a:p>
          <a:p>
            <a:pPr algn="l" eaLnBrk="1" hangingPunct="1"/>
            <a:r>
              <a:rPr lang="ro-RO" altLang="en-US" dirty="0">
                <a:latin typeface="Cambria" panose="02040503050406030204" pitchFamily="18" charset="0"/>
              </a:rPr>
              <a:t>Puteți vizualiza partițiile din /dev cu următoarea secvență de comenzi</a:t>
            </a:r>
            <a:r>
              <a:rPr lang="en-US" altLang="en-US" dirty="0">
                <a:latin typeface="Cambria" panose="02040503050406030204" pitchFamily="18" charset="0"/>
              </a:rPr>
              <a:t>:</a:t>
            </a:r>
          </a:p>
          <a:p>
            <a:pPr algn="l" eaLnBrk="1" hangingPunct="1"/>
            <a:r>
              <a:rPr lang="en-US" altLang="en-US" dirty="0">
                <a:latin typeface="Cambria" panose="02040503050406030204" pitchFamily="18" charset="0"/>
              </a:rPr>
              <a:t>cd /dev</a:t>
            </a:r>
          </a:p>
          <a:p>
            <a:pPr algn="l" eaLnBrk="1" hangingPunct="1"/>
            <a:r>
              <a:rPr lang="en-US" altLang="en-US" dirty="0">
                <a:latin typeface="Cambria" panose="02040503050406030204" pitchFamily="18" charset="0"/>
              </a:rPr>
              <a:t>ls </a:t>
            </a:r>
            <a:r>
              <a:rPr lang="en-US" altLang="en-US" dirty="0" err="1">
                <a:latin typeface="Cambria" panose="02040503050406030204" pitchFamily="18" charset="0"/>
              </a:rPr>
              <a:t>sd</a:t>
            </a:r>
            <a:r>
              <a:rPr lang="en-US" altLang="en-US" dirty="0">
                <a:latin typeface="Cambria" panose="02040503050406030204" pitchFamily="18" charset="0"/>
              </a:rPr>
              <a:t>*</a:t>
            </a:r>
            <a:endParaRPr lang="ro-RO" altLang="en-US" dirty="0">
              <a:latin typeface="Cambria" panose="02040503050406030204" pitchFamily="18" charset="0"/>
            </a:endParaRPr>
          </a:p>
          <a:p>
            <a:pPr algn="l" eaLnBrk="1" hangingPunct="1"/>
            <a:endParaRPr lang="ro-RO" altLang="en-US" dirty="0">
              <a:latin typeface="Cambria" panose="02040503050406030204" pitchFamily="18" charset="0"/>
            </a:endParaRPr>
          </a:p>
          <a:p>
            <a:pPr algn="l" eaLnBrk="1" hangingPunct="1"/>
            <a:r>
              <a:rPr lang="ro-RO" altLang="en-US" dirty="0">
                <a:latin typeface="Cambria" panose="02040503050406030204" pitchFamily="18" charset="0"/>
              </a:rPr>
              <a:t>Testați următoarele comenzi:</a:t>
            </a:r>
          </a:p>
          <a:p>
            <a:pPr algn="l" eaLnBrk="1" hangingPunct="1"/>
            <a:endParaRPr lang="ro-RO" altLang="en-US" dirty="0">
              <a:latin typeface="Cambria" panose="02040503050406030204" pitchFamily="18" charset="0"/>
            </a:endParaRPr>
          </a:p>
          <a:p>
            <a:pPr algn="l" eaLnBrk="1" hangingPunct="1"/>
            <a:r>
              <a:rPr lang="en-US" altLang="en-US" dirty="0" err="1">
                <a:latin typeface="Cambria" panose="02040503050406030204" pitchFamily="18" charset="0"/>
              </a:rPr>
              <a:t>df</a:t>
            </a:r>
            <a:r>
              <a:rPr lang="en-US" altLang="en-US" dirty="0">
                <a:latin typeface="Cambria" panose="02040503050406030204" pitchFamily="18" charset="0"/>
              </a:rPr>
              <a:t> –</a:t>
            </a:r>
            <a:r>
              <a:rPr lang="en-US" altLang="en-US" dirty="0" err="1">
                <a:latin typeface="Cambria" panose="02040503050406030204" pitchFamily="18" charset="0"/>
              </a:rPr>
              <a:t>kh</a:t>
            </a:r>
            <a:endParaRPr lang="en-US" altLang="en-US" dirty="0">
              <a:latin typeface="Cambria" panose="02040503050406030204" pitchFamily="18" charset="0"/>
            </a:endParaRPr>
          </a:p>
          <a:p>
            <a:pPr algn="l" eaLnBrk="1" hangingPunct="1"/>
            <a:endParaRPr lang="en-US" altLang="en-US" dirty="0">
              <a:latin typeface="Cambria" panose="02040503050406030204" pitchFamily="18" charset="0"/>
            </a:endParaRPr>
          </a:p>
          <a:p>
            <a:pPr algn="l" eaLnBrk="1" hangingPunct="1"/>
            <a:r>
              <a:rPr lang="en-US" altLang="en-US" dirty="0" err="1">
                <a:latin typeface="Cambria" panose="02040503050406030204" pitchFamily="18" charset="0"/>
              </a:rPr>
              <a:t>sudo</a:t>
            </a:r>
            <a:r>
              <a:rPr lang="en-US" altLang="en-US" dirty="0">
                <a:latin typeface="Cambria" panose="02040503050406030204" pitchFamily="18" charset="0"/>
              </a:rPr>
              <a:t> </a:t>
            </a:r>
            <a:r>
              <a:rPr lang="en-US" altLang="en-US" dirty="0" err="1">
                <a:latin typeface="Cambria" panose="02040503050406030204" pitchFamily="18" charset="0"/>
              </a:rPr>
              <a:t>fdisk</a:t>
            </a:r>
            <a:r>
              <a:rPr lang="en-US" altLang="en-US" dirty="0">
                <a:latin typeface="Cambria" panose="02040503050406030204" pitchFamily="18" charset="0"/>
              </a:rPr>
              <a:t> –l | more</a:t>
            </a:r>
          </a:p>
          <a:p>
            <a:pPr algn="l" eaLnBrk="1" hangingPunct="1"/>
            <a:endParaRPr lang="en-US" altLang="en-US" dirty="0">
              <a:latin typeface="Cambria" panose="02040503050406030204" pitchFamily="18" charset="0"/>
            </a:endParaRPr>
          </a:p>
          <a:p>
            <a:pPr algn="l" eaLnBrk="1" hangingPunct="1"/>
            <a:r>
              <a:rPr lang="ro-RO" altLang="en-US" dirty="0">
                <a:latin typeface="Cambria" panose="02040503050406030204" pitchFamily="18" charset="0"/>
              </a:rPr>
              <a:t>t</a:t>
            </a:r>
            <a:r>
              <a:rPr lang="en-US" altLang="en-US" dirty="0">
                <a:latin typeface="Cambria" panose="02040503050406030204" pitchFamily="18" charset="0"/>
              </a:rPr>
              <a:t>op</a:t>
            </a:r>
            <a:endParaRPr lang="ro-RO" altLang="en-US" dirty="0">
              <a:latin typeface="Cambria" panose="02040503050406030204" pitchFamily="18" charset="0"/>
            </a:endParaRPr>
          </a:p>
          <a:p>
            <a:pPr algn="l" eaLnBrk="1" hangingPunct="1"/>
            <a:endParaRPr lang="en-US" altLang="en-US" dirty="0">
              <a:latin typeface="Cambria" panose="02040503050406030204" pitchFamily="18" charset="0"/>
            </a:endParaRPr>
          </a:p>
          <a:p>
            <a:pPr algn="l" eaLnBrk="1" hangingPunct="1"/>
            <a:r>
              <a:rPr lang="en-US" altLang="en-US" dirty="0" err="1">
                <a:latin typeface="Cambria" panose="02040503050406030204" pitchFamily="18" charset="0"/>
              </a:rPr>
              <a:t>htop</a:t>
            </a:r>
            <a:endParaRPr lang="en-US" altLang="en-US" dirty="0">
              <a:latin typeface="Cambria" panose="02040503050406030204" pitchFamily="18" charset="0"/>
            </a:endParaRPr>
          </a:p>
          <a:p>
            <a:pPr algn="l" eaLnBrk="1" hangingPunct="1"/>
            <a:endParaRPr lang="en-US" altLang="en-US" dirty="0">
              <a:latin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11</a:t>
            </a:fld>
            <a:endParaRPr lang="en-US" altLang="en-US">
              <a:latin typeface="Cambria" panose="02040503050406030204" pitchFamily="18" charset="0"/>
            </a:endParaRPr>
          </a:p>
        </p:txBody>
      </p:sp>
      <p:sp>
        <p:nvSpPr>
          <p:cNvPr id="8195" name="Rectangle 2"/>
          <p:cNvSpPr>
            <a:spLocks noGrp="1" noChangeArrowheads="1"/>
          </p:cNvSpPr>
          <p:nvPr>
            <p:ph type="title"/>
          </p:nvPr>
        </p:nvSpPr>
        <p:spPr/>
        <p:txBody>
          <a:bodyPr/>
          <a:lstStyle/>
          <a:p>
            <a:r>
              <a:rPr lang="ro-RO" sz="3600" dirty="0">
                <a:latin typeface="Cambria" panose="02040503050406030204" pitchFamily="18" charset="0"/>
              </a:rPr>
              <a:t>Limitări</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609600" y="1600200"/>
            <a:ext cx="8229600" cy="4953000"/>
          </a:xfrm>
        </p:spPr>
        <p:txBody>
          <a:bodyPr/>
          <a:lstStyle/>
          <a:p>
            <a:pPr eaLnBrk="1" hangingPunct="1">
              <a:buFontTx/>
              <a:buNone/>
            </a:pPr>
            <a:r>
              <a:rPr lang="ro-RO" altLang="en-US" sz="1800" dirty="0">
                <a:latin typeface="Cambria" panose="02040503050406030204" pitchFamily="18" charset="0"/>
                <a:cs typeface="Times New Roman" pitchFamily="18" charset="0"/>
              </a:rPr>
              <a:t>Majoritatea </a:t>
            </a:r>
            <a:r>
              <a:rPr lang="en-US" altLang="en-US" sz="1800" dirty="0">
                <a:latin typeface="Cambria" panose="02040503050406030204" pitchFamily="18" charset="0"/>
                <a:cs typeface="Times New Roman" pitchFamily="18" charset="0"/>
              </a:rPr>
              <a:t>PC</a:t>
            </a:r>
            <a:r>
              <a:rPr lang="ro-RO" altLang="en-US" sz="1800" dirty="0">
                <a:latin typeface="Cambria" panose="02040503050406030204" pitchFamily="18" charset="0"/>
                <a:cs typeface="Times New Roman" pitchFamily="18" charset="0"/>
              </a:rPr>
              <a:t>-urilor actuale mențin compatibilitatea cu </a:t>
            </a:r>
            <a:r>
              <a:rPr lang="en-US" altLang="en-US" sz="1800" dirty="0">
                <a:latin typeface="Cambria" panose="02040503050406030204" pitchFamily="18" charset="0"/>
                <a:cs typeface="Times New Roman" pitchFamily="18" charset="0"/>
              </a:rPr>
              <a:t>Master Boot Record (MBR). MBR </a:t>
            </a:r>
            <a:r>
              <a:rPr lang="ro-RO" altLang="en-US" sz="1800" dirty="0">
                <a:latin typeface="Cambria" panose="02040503050406030204" pitchFamily="18" charset="0"/>
                <a:cs typeface="Times New Roman" pitchFamily="18" charset="0"/>
              </a:rPr>
              <a:t>este localizat în primul sector al discului (primii </a:t>
            </a:r>
            <a:r>
              <a:rPr lang="en-US" altLang="en-US" sz="1800" dirty="0">
                <a:latin typeface="Cambria" panose="02040503050406030204" pitchFamily="18" charset="0"/>
                <a:cs typeface="Times New Roman" pitchFamily="18" charset="0"/>
              </a:rPr>
              <a:t>512 bytes</a:t>
            </a:r>
            <a:r>
              <a:rPr lang="ro-RO" altLang="en-US" sz="1800" dirty="0">
                <a:latin typeface="Cambria" panose="02040503050406030204" pitchFamily="18" charset="0"/>
                <a:cs typeface="Times New Roman" pitchFamily="18" charset="0"/>
              </a:rPr>
              <a:t>) și conține programul </a:t>
            </a:r>
            <a:r>
              <a:rPr lang="en-US" altLang="en-US" sz="1800" i="1" dirty="0">
                <a:latin typeface="Cambria" panose="02040503050406030204" pitchFamily="18" charset="0"/>
                <a:cs typeface="Times New Roman" pitchFamily="18" charset="0"/>
              </a:rPr>
              <a:t>boot loader</a:t>
            </a:r>
            <a:r>
              <a:rPr lang="en-US" altLang="en-US" sz="1800" dirty="0">
                <a:latin typeface="Cambria" panose="02040503050406030204" pitchFamily="18" charset="0"/>
                <a:cs typeface="Times New Roman" pitchFamily="18" charset="0"/>
              </a:rPr>
              <a:t> </a:t>
            </a:r>
            <a:r>
              <a:rPr lang="ro-RO" altLang="en-US" sz="1800" dirty="0">
                <a:latin typeface="Cambria" panose="02040503050406030204" pitchFamily="18" charset="0"/>
                <a:cs typeface="Times New Roman" pitchFamily="18" charset="0"/>
              </a:rPr>
              <a:t>precum și tabela de partiții</a:t>
            </a:r>
            <a:r>
              <a:rPr lang="en-US" altLang="en-US" sz="1800" dirty="0">
                <a:latin typeface="Cambria" panose="02040503050406030204" pitchFamily="18" charset="0"/>
                <a:cs typeface="Times New Roman" pitchFamily="18" charset="0"/>
              </a:rPr>
              <a:t>. </a:t>
            </a:r>
            <a:r>
              <a:rPr lang="ro-RO" altLang="en-US" sz="1800" dirty="0">
                <a:latin typeface="Cambria" panose="02040503050406030204" pitchFamily="18" charset="0"/>
                <a:cs typeface="Times New Roman" pitchFamily="18" charset="0"/>
              </a:rPr>
              <a:t>Tabela de partiții conține definiția fiecărei partiții de pe disc, cilindrul cu care începe și cel cu care se termină, precum și dimensiunea acesteia</a:t>
            </a:r>
            <a:r>
              <a:rPr lang="en-US" altLang="en-US" sz="1800" dirty="0">
                <a:latin typeface="Cambria" panose="02040503050406030204" pitchFamily="18" charset="0"/>
                <a:cs typeface="Times New Roman" pitchFamily="18" charset="0"/>
              </a:rPr>
              <a:t>.</a:t>
            </a:r>
          </a:p>
          <a:p>
            <a:pPr eaLnBrk="1" hangingPunct="1">
              <a:buFontTx/>
              <a:buNone/>
            </a:pPr>
            <a:endParaRPr lang="en-US" altLang="en-US" sz="1800" dirty="0">
              <a:latin typeface="Cambria" panose="02040503050406030204" pitchFamily="18" charset="0"/>
              <a:cs typeface="Times New Roman" pitchFamily="18" charset="0"/>
            </a:endParaRPr>
          </a:p>
          <a:p>
            <a:pPr eaLnBrk="1" hangingPunct="1">
              <a:buFontTx/>
              <a:buNone/>
            </a:pPr>
            <a:r>
              <a:rPr lang="ro-RO" altLang="en-US" sz="1800" dirty="0">
                <a:latin typeface="Cambria" panose="02040503050406030204" pitchFamily="18" charset="0"/>
                <a:cs typeface="Times New Roman" pitchFamily="18" charset="0"/>
              </a:rPr>
              <a:t>Discurile tradiționale compatibile cu </a:t>
            </a:r>
            <a:r>
              <a:rPr lang="en-US" altLang="en-US" sz="1800" dirty="0">
                <a:latin typeface="Cambria" panose="02040503050406030204" pitchFamily="18" charset="0"/>
                <a:cs typeface="Times New Roman" pitchFamily="18" charset="0"/>
              </a:rPr>
              <a:t>MBR</a:t>
            </a:r>
            <a:r>
              <a:rPr lang="ro-RO" altLang="en-US" sz="1800" dirty="0">
                <a:latin typeface="Cambria" panose="02040503050406030204" pitchFamily="18" charset="0"/>
                <a:cs typeface="Times New Roman" pitchFamily="18" charset="0"/>
              </a:rPr>
              <a:t> au însă o limitare importantă cu privire la numărul maxim de partiții primare – acesta este 4</a:t>
            </a:r>
            <a:r>
              <a:rPr lang="en-US" altLang="en-US" sz="1800" dirty="0">
                <a:latin typeface="Cambria" panose="02040503050406030204" pitchFamily="18" charset="0"/>
                <a:cs typeface="Times New Roman" pitchFamily="18" charset="0"/>
              </a:rPr>
              <a:t>. </a:t>
            </a:r>
            <a:r>
              <a:rPr lang="ro-RO" altLang="en-US" sz="1800" dirty="0">
                <a:latin typeface="Cambria" panose="02040503050406030204" pitchFamily="18" charset="0"/>
                <a:cs typeface="Times New Roman" pitchFamily="18" charset="0"/>
              </a:rPr>
              <a:t>În următorul slide, spre exemplu, pe un disc </a:t>
            </a:r>
            <a:r>
              <a:rPr lang="en-US" altLang="en-US" sz="1800" dirty="0">
                <a:latin typeface="Cambria" panose="02040503050406030204" pitchFamily="18" charset="0"/>
                <a:cs typeface="Times New Roman" pitchFamily="18" charset="0"/>
              </a:rPr>
              <a:t>SATA , </a:t>
            </a:r>
            <a:r>
              <a:rPr lang="ro-RO" altLang="en-US" sz="1800" dirty="0">
                <a:latin typeface="Cambria" panose="02040503050406030204" pitchFamily="18" charset="0"/>
                <a:cs typeface="Times New Roman" pitchFamily="18" charset="0"/>
              </a:rPr>
              <a:t>se pot crea patru partiții cu numele</a:t>
            </a:r>
            <a:r>
              <a:rPr lang="en-US" altLang="en-US" sz="1800" dirty="0">
                <a:latin typeface="Cambria" panose="02040503050406030204" pitchFamily="18" charset="0"/>
                <a:cs typeface="Times New Roman" pitchFamily="18" charset="0"/>
              </a:rPr>
              <a:t>/dev/sda1, /dev/sda2, /dev/sda3</a:t>
            </a:r>
            <a:r>
              <a:rPr lang="ro-RO" altLang="en-US" sz="1800" dirty="0">
                <a:latin typeface="Cambria" panose="02040503050406030204" pitchFamily="18" charset="0"/>
                <a:cs typeface="Times New Roman" pitchFamily="18" charset="0"/>
              </a:rPr>
              <a:t> și</a:t>
            </a:r>
            <a:r>
              <a:rPr lang="en-US" altLang="en-US" sz="1800" dirty="0">
                <a:latin typeface="Cambria" panose="02040503050406030204" pitchFamily="18" charset="0"/>
                <a:cs typeface="Times New Roman" pitchFamily="18" charset="0"/>
              </a:rPr>
              <a:t>/dev/sda4:</a:t>
            </a:r>
          </a:p>
          <a:p>
            <a:pPr eaLnBrk="1" hangingPunct="1">
              <a:buFontTx/>
              <a:buNone/>
            </a:pPr>
            <a:endParaRPr lang="en-US" altLang="en-US" sz="1800" dirty="0">
              <a:latin typeface="Cambria" panose="02040503050406030204"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12</a:t>
            </a:fld>
            <a:endParaRPr lang="en-US" altLang="en-US">
              <a:latin typeface="Cambria" panose="02040503050406030204" pitchFamily="18" charset="0"/>
            </a:endParaRPr>
          </a:p>
        </p:txBody>
      </p:sp>
      <p:sp>
        <p:nvSpPr>
          <p:cNvPr id="8195" name="Rectangle 2"/>
          <p:cNvSpPr>
            <a:spLocks noGrp="1" noChangeArrowheads="1"/>
          </p:cNvSpPr>
          <p:nvPr>
            <p:ph type="title"/>
          </p:nvPr>
        </p:nvSpPr>
        <p:spPr/>
        <p:txBody>
          <a:bodyPr/>
          <a:lstStyle/>
          <a:p>
            <a:r>
              <a:rPr lang="ro-RO" sz="3600" dirty="0">
                <a:latin typeface="Cambria" panose="02040503050406030204" pitchFamily="18" charset="0"/>
              </a:rPr>
              <a:t>Limitări</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609600" y="1524000"/>
            <a:ext cx="8229600" cy="4953000"/>
          </a:xfrm>
        </p:spPr>
        <p:txBody>
          <a:bodyPr/>
          <a:lstStyle/>
          <a:p>
            <a:pPr eaLnBrk="1" hangingPunct="1">
              <a:buFontTx/>
              <a:buNone/>
            </a:pPr>
            <a:endParaRPr lang="en-US" altLang="en-US" sz="1800" dirty="0">
              <a:latin typeface="Cambria" panose="02040503050406030204" pitchFamily="18" charset="0"/>
              <a:cs typeface="Times New Roman" pitchFamily="18" charset="0"/>
            </a:endParaRPr>
          </a:p>
        </p:txBody>
      </p:sp>
      <p:pic>
        <p:nvPicPr>
          <p:cNvPr id="5" name="Picture 4" descr="https://ndg-content-dev.s3.amazonaws.com/media/images/lpic1-s1/119.3.3_1_test4.png"/>
          <p:cNvPicPr/>
          <p:nvPr/>
        </p:nvPicPr>
        <p:blipFill>
          <a:blip r:embed="rId2">
            <a:extLst>
              <a:ext uri="{28A0092B-C50C-407E-A947-70E740481C1C}">
                <a14:useLocalDpi xmlns:a14="http://schemas.microsoft.com/office/drawing/2010/main" val="0"/>
              </a:ext>
            </a:extLst>
          </a:blip>
          <a:srcRect/>
          <a:stretch>
            <a:fillRect/>
          </a:stretch>
        </p:blipFill>
        <p:spPr bwMode="auto">
          <a:xfrm>
            <a:off x="1416685" y="1219200"/>
            <a:ext cx="6310630" cy="5200650"/>
          </a:xfrm>
          <a:prstGeom prst="rect">
            <a:avLst/>
          </a:prstGeom>
          <a:noFill/>
          <a:ln>
            <a:noFill/>
          </a:ln>
        </p:spPr>
      </p:pic>
    </p:spTree>
    <p:extLst>
      <p:ext uri="{BB962C8B-B14F-4D97-AF65-F5344CB8AC3E}">
        <p14:creationId xmlns:p14="http://schemas.microsoft.com/office/powerpoint/2010/main" val="119252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13</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ro-RO" sz="3200" dirty="0">
                <a:latin typeface="Cambria" panose="02040503050406030204" pitchFamily="18" charset="0"/>
              </a:rPr>
              <a:t>Limitări</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447800"/>
            <a:ext cx="4953000" cy="4953000"/>
          </a:xfrm>
        </p:spPr>
        <p:txBody>
          <a:bodyPr/>
          <a:lstStyle/>
          <a:p>
            <a:pPr marL="0" indent="0" eaLnBrk="1" hangingPunct="1">
              <a:lnSpc>
                <a:spcPct val="80000"/>
              </a:lnSpc>
              <a:buNone/>
            </a:pPr>
            <a:r>
              <a:rPr lang="ro-RO" altLang="en-US" sz="2000" dirty="0">
                <a:latin typeface="Cambria" panose="02040503050406030204" pitchFamily="18" charset="0"/>
                <a:cs typeface="Times New Roman" pitchFamily="18" charset="0"/>
              </a:rPr>
              <a:t>Echipamentele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moderne</a:t>
            </a:r>
            <a:r>
              <a:rPr lang="en-US" altLang="en-US" sz="2000" dirty="0">
                <a:latin typeface="Cambria" panose="02040503050406030204" pitchFamily="18" charset="0"/>
                <a:cs typeface="Times New Roman" pitchFamily="18" charset="0"/>
              </a:rPr>
              <a:t> permit </a:t>
            </a:r>
            <a:r>
              <a:rPr lang="ro-RO" altLang="en-US" sz="2000" dirty="0">
                <a:latin typeface="Cambria" panose="02040503050406030204" pitchFamily="18" charset="0"/>
                <a:cs typeface="Times New Roman" pitchFamily="18" charset="0"/>
              </a:rPr>
              <a:t>faptul</a:t>
            </a:r>
            <a:r>
              <a:rPr lang="en-US" altLang="en-US" sz="2000" dirty="0">
                <a:latin typeface="Cambria" panose="02040503050406030204" pitchFamily="18" charset="0"/>
                <a:cs typeface="Times New Roman" pitchFamily="18" charset="0"/>
              </a:rPr>
              <a:t> ca </a:t>
            </a:r>
            <a:r>
              <a:rPr lang="ro-RO" altLang="en-US" sz="2000" dirty="0">
                <a:latin typeface="Cambria" panose="02040503050406030204" pitchFamily="18" charset="0"/>
                <a:cs typeface="Times New Roman" pitchFamily="18" charset="0"/>
              </a:rPr>
              <a:t>una dintre cele patru partiț</a:t>
            </a:r>
            <a:r>
              <a:rPr lang="en-US" altLang="en-US" sz="2000" dirty="0">
                <a:latin typeface="Cambria" panose="02040503050406030204" pitchFamily="18" charset="0"/>
                <a:cs typeface="Times New Roman" pitchFamily="18" charset="0"/>
              </a:rPr>
              <a:t>ii </a:t>
            </a:r>
            <a:r>
              <a:rPr lang="ro-RO" altLang="en-US" sz="2000" dirty="0">
                <a:latin typeface="Cambria" panose="02040503050406030204" pitchFamily="18" charset="0"/>
                <a:cs typeface="Times New Roman" pitchFamily="18" charset="0"/>
              </a:rPr>
              <a:t>să fie o </a:t>
            </a:r>
            <a:r>
              <a:rPr lang="ro-RO" altLang="en-US" sz="2000" i="1" dirty="0">
                <a:latin typeface="Cambria" panose="02040503050406030204" pitchFamily="18" charset="0"/>
                <a:cs typeface="Times New Roman" pitchFamily="18" charset="0"/>
              </a:rPr>
              <a:t>partiție</a:t>
            </a:r>
            <a:r>
              <a:rPr lang="ro-RO" altLang="en-US" sz="2000" dirty="0">
                <a:latin typeface="Cambria" panose="02040503050406030204" pitchFamily="18" charset="0"/>
                <a:cs typeface="Times New Roman" pitchFamily="18" charset="0"/>
              </a:rPr>
              <a:t> </a:t>
            </a:r>
            <a:r>
              <a:rPr lang="ro-RO" altLang="en-US" sz="2000" i="1" dirty="0">
                <a:latin typeface="Cambria" panose="02040503050406030204" pitchFamily="18" charset="0"/>
                <a:cs typeface="Times New Roman" pitchFamily="18" charset="0"/>
              </a:rPr>
              <a:t>extinsă</a:t>
            </a:r>
            <a:r>
              <a:rPr lang="en-US" altLang="en-US" sz="2000" dirty="0">
                <a:latin typeface="Cambria" panose="02040503050406030204" pitchFamily="18" charset="0"/>
                <a:cs typeface="Times New Roman" pitchFamily="18" charset="0"/>
              </a:rPr>
              <a:t>. </a:t>
            </a:r>
            <a:endParaRPr lang="ro-RO" altLang="en-US" sz="2000" dirty="0">
              <a:latin typeface="Cambria" panose="02040503050406030204" pitchFamily="18" charset="0"/>
              <a:cs typeface="Times New Roman" pitchFamily="18" charset="0"/>
            </a:endParaRP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O partiție extinsă acționează ca un container pentru partiții suplimentare denumite </a:t>
            </a:r>
            <a:r>
              <a:rPr lang="ro-RO" altLang="en-US" sz="2000" i="1" dirty="0">
                <a:latin typeface="Cambria" panose="02040503050406030204" pitchFamily="18" charset="0"/>
                <a:cs typeface="Times New Roman" pitchFamily="18" charset="0"/>
              </a:rPr>
              <a:t>partiții logice</a:t>
            </a:r>
            <a:r>
              <a:rPr lang="en-US" altLang="en-US" sz="2000" dirty="0">
                <a:latin typeface="Cambria" panose="02040503050406030204" pitchFamily="18" charset="0"/>
                <a:cs typeface="Times New Roman" pitchFamily="18" charset="0"/>
              </a:rPr>
              <a:t>.</a:t>
            </a:r>
            <a:endParaRPr lang="ro-RO" altLang="en-US" sz="2000" dirty="0">
              <a:latin typeface="Cambria" panose="02040503050406030204" pitchFamily="18" charset="0"/>
              <a:cs typeface="Times New Roman" pitchFamily="18" charset="0"/>
            </a:endParaRPr>
          </a:p>
          <a:p>
            <a:pPr marL="0" indent="0" eaLnBrk="1" hangingPunct="1">
              <a:lnSpc>
                <a:spcPct val="80000"/>
              </a:lnSpc>
              <a:buNone/>
            </a:pPr>
            <a:r>
              <a:rPr lang="en-US" altLang="en-US" sz="2000" dirty="0">
                <a:latin typeface="Cambria" panose="02040503050406030204" pitchFamily="18" charset="0"/>
                <a:cs typeface="Times New Roman" pitchFamily="18" charset="0"/>
              </a:rPr>
              <a:t> </a:t>
            </a:r>
          </a:p>
          <a:p>
            <a:pPr marL="0" indent="0" eaLnBrk="1" hangingPunct="1">
              <a:lnSpc>
                <a:spcPct val="80000"/>
              </a:lnSpc>
              <a:buNone/>
            </a:pPr>
            <a:r>
              <a:rPr lang="ro-RO" altLang="en-US" sz="2000" dirty="0">
                <a:latin typeface="Cambria" panose="02040503050406030204" pitchFamily="18" charset="0"/>
                <a:cs typeface="Times New Roman" pitchFamily="18" charset="0"/>
              </a:rPr>
              <a:t>Partiția </a:t>
            </a:r>
            <a:r>
              <a:rPr lang="en-US" altLang="en-US" sz="2000" i="1" dirty="0">
                <a:latin typeface="Cambria" panose="02040503050406030204" pitchFamily="18" charset="0"/>
                <a:cs typeface="Times New Roman" pitchFamily="18" charset="0"/>
              </a:rPr>
              <a:t>/dev/sda4</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este o partiție extinsă</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Aici sunt definite partițiile </a:t>
            </a:r>
            <a:r>
              <a:rPr lang="ro-RO" altLang="en-US" sz="2000" i="1" dirty="0">
                <a:latin typeface="Cambria" panose="02040503050406030204" pitchFamily="18" charset="0"/>
                <a:cs typeface="Times New Roman" pitchFamily="18" charset="0"/>
              </a:rPr>
              <a:t>partițiile</a:t>
            </a:r>
            <a:r>
              <a:rPr lang="ro-RO" altLang="en-US" sz="2000" dirty="0">
                <a:latin typeface="Cambria" panose="02040503050406030204" pitchFamily="18" charset="0"/>
                <a:cs typeface="Times New Roman" pitchFamily="18" charset="0"/>
              </a:rPr>
              <a:t> </a:t>
            </a:r>
            <a:r>
              <a:rPr lang="ro-RO" altLang="en-US" sz="2000" i="1" dirty="0">
                <a:latin typeface="Cambria" panose="02040503050406030204" pitchFamily="18" charset="0"/>
                <a:cs typeface="Times New Roman" pitchFamily="18" charset="0"/>
              </a:rPr>
              <a:t>logice</a:t>
            </a:r>
            <a:r>
              <a:rPr lang="en-US" altLang="en-US" sz="2000" dirty="0">
                <a:latin typeface="Cambria" panose="02040503050406030204" pitchFamily="18" charset="0"/>
                <a:cs typeface="Times New Roman" pitchFamily="18" charset="0"/>
              </a:rPr>
              <a:t>. </a:t>
            </a:r>
          </a:p>
          <a:p>
            <a:pPr marL="0" indent="0" eaLnBrk="1" hangingPunct="1">
              <a:lnSpc>
                <a:spcPct val="80000"/>
              </a:lnSpc>
              <a:buNone/>
            </a:pPr>
            <a:endParaRPr lang="ro-RO"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În funcție de tipul de disc și de configurarea kernelului, sistemul de operare </a:t>
            </a:r>
            <a:r>
              <a:rPr lang="en-US" altLang="en-US" sz="2000" dirty="0">
                <a:latin typeface="Cambria" panose="02040503050406030204" pitchFamily="18" charset="0"/>
                <a:cs typeface="Times New Roman" pitchFamily="18" charset="0"/>
              </a:rPr>
              <a:t>Linux </a:t>
            </a:r>
            <a:r>
              <a:rPr lang="ro-RO" altLang="en-US" sz="2000" dirty="0">
                <a:latin typeface="Cambria" panose="02040503050406030204" pitchFamily="18" charset="0"/>
                <a:cs typeface="Times New Roman" pitchFamily="18" charset="0"/>
              </a:rPr>
              <a:t>poate accesa maximum </a:t>
            </a:r>
            <a:r>
              <a:rPr lang="en-US" altLang="en-US" sz="2000" dirty="0">
                <a:latin typeface="Cambria" panose="02040503050406030204" pitchFamily="18" charset="0"/>
                <a:cs typeface="Times New Roman" pitchFamily="18" charset="0"/>
              </a:rPr>
              <a:t>15 </a:t>
            </a:r>
            <a:r>
              <a:rPr lang="ro-RO" altLang="en-US" sz="2000" dirty="0">
                <a:latin typeface="Cambria" panose="02040503050406030204" pitchFamily="18" charset="0"/>
                <a:cs typeface="Times New Roman" pitchFamily="18" charset="0"/>
              </a:rPr>
              <a:t>sau</a:t>
            </a:r>
            <a:r>
              <a:rPr lang="en-US" altLang="en-US" sz="2000" dirty="0">
                <a:latin typeface="Cambria" panose="02040503050406030204" pitchFamily="18" charset="0"/>
                <a:cs typeface="Times New Roman" pitchFamily="18" charset="0"/>
              </a:rPr>
              <a:t> 63 </a:t>
            </a:r>
            <a:r>
              <a:rPr lang="ro-RO" altLang="en-US" sz="2000" dirty="0">
                <a:latin typeface="Cambria" panose="02040503050406030204" pitchFamily="18" charset="0"/>
                <a:cs typeface="Times New Roman" pitchFamily="18" charset="0"/>
              </a:rPr>
              <a:t>partiții atunci când sunt folosite partițiile extinse</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81" y="838200"/>
            <a:ext cx="550701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14</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ro-RO" sz="3200" dirty="0">
                <a:latin typeface="Cambria" panose="02040503050406030204" pitchFamily="18" charset="0"/>
              </a:rPr>
              <a:t>Limitări</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143000"/>
            <a:ext cx="7924800" cy="52578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ro-RO" altLang="en-US" sz="2000" dirty="0">
                <a:latin typeface="Cambria" panose="02040503050406030204" pitchFamily="18" charset="0"/>
                <a:cs typeface="Times New Roman" pitchFamily="18" charset="0"/>
              </a:rPr>
              <a:t>Mai recent, administratorii au început să folosească o tehnologie diferită pentru partiționare denumită </a:t>
            </a:r>
            <a:r>
              <a:rPr lang="en-US" altLang="en-US" sz="2000" dirty="0">
                <a:latin typeface="Cambria" panose="02040503050406030204" pitchFamily="18" charset="0"/>
                <a:cs typeface="Times New Roman" pitchFamily="18" charset="0"/>
              </a:rPr>
              <a:t>Globally Unique Identifier (GUID) </a:t>
            </a:r>
            <a:r>
              <a:rPr lang="ro-RO" altLang="en-US" sz="2000" dirty="0">
                <a:latin typeface="Cambria" panose="02040503050406030204" pitchFamily="18" charset="0"/>
                <a:cs typeface="Times New Roman" pitchFamily="18" charset="0"/>
              </a:rPr>
              <a:t>– concepută pentru înlocuirea tradiționalei partiționări </a:t>
            </a:r>
            <a:r>
              <a:rPr lang="en-US" altLang="en-US" sz="2000" dirty="0">
                <a:latin typeface="Cambria" panose="02040503050406030204" pitchFamily="18" charset="0"/>
                <a:cs typeface="Times New Roman" pitchFamily="18" charset="0"/>
              </a:rPr>
              <a:t>MBR. </a:t>
            </a:r>
            <a:endParaRPr lang="ro-RO"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Acest nou tip de partiționare este disponibilă dacă sistemul oferă suport pentru </a:t>
            </a:r>
            <a:r>
              <a:rPr lang="en-US" altLang="en-US" sz="2000" dirty="0">
                <a:latin typeface="Cambria" panose="02040503050406030204" pitchFamily="18" charset="0"/>
                <a:cs typeface="Times New Roman" pitchFamily="18" charset="0"/>
              </a:rPr>
              <a:t>Unified Extensible Firmware (UEFI).</a:t>
            </a:r>
            <a:endParaRPr lang="ro-RO" altLang="en-US" sz="2000" dirty="0">
              <a:latin typeface="Cambria" panose="02040503050406030204" pitchFamily="18" charset="0"/>
              <a:cs typeface="Times New Roman" pitchFamily="18" charset="0"/>
            </a:endParaRP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Tabela</a:t>
            </a:r>
            <a:r>
              <a:rPr lang="en-US" altLang="en-US" sz="2000" dirty="0">
                <a:latin typeface="Cambria" panose="02040503050406030204" pitchFamily="18" charset="0"/>
                <a:cs typeface="Times New Roman" pitchFamily="18" charset="0"/>
              </a:rPr>
              <a:t> de </a:t>
            </a:r>
            <a:r>
              <a:rPr lang="ro-RO" altLang="en-US" sz="2000" dirty="0">
                <a:latin typeface="Cambria" panose="02040503050406030204" pitchFamily="18" charset="0"/>
                <a:cs typeface="Times New Roman" pitchFamily="18" charset="0"/>
              </a:rPr>
              <a:t>partiț</a:t>
            </a:r>
            <a:r>
              <a:rPr lang="en-US" altLang="en-US" sz="2000" dirty="0">
                <a:latin typeface="Cambria" panose="02040503050406030204" pitchFamily="18" charset="0"/>
                <a:cs typeface="Times New Roman" pitchFamily="18" charset="0"/>
              </a:rPr>
              <a:t>ii GPT</a:t>
            </a:r>
            <a:r>
              <a:rPr lang="ro-RO" altLang="en-US" sz="2000" dirty="0">
                <a:latin typeface="Cambria" panose="02040503050406030204" pitchFamily="18" charset="0"/>
                <a:cs typeface="Times New Roman" pitchFamily="18" charset="0"/>
              </a:rPr>
              <a:t> - </a:t>
            </a:r>
            <a:r>
              <a:rPr lang="en-US" altLang="en-US" sz="2000" dirty="0">
                <a:latin typeface="Cambria" panose="02040503050406030204" pitchFamily="18" charset="0"/>
                <a:cs typeface="Times New Roman" pitchFamily="18" charset="0"/>
              </a:rPr>
              <a:t>GUID Partition Table</a:t>
            </a:r>
            <a:r>
              <a:rPr lang="ro-RO" altLang="en-US" sz="2000" dirty="0">
                <a:latin typeface="Cambria" panose="02040503050406030204" pitchFamily="18" charset="0"/>
                <a:cs typeface="Times New Roman" pitchFamily="18" charset="0"/>
              </a:rPr>
              <a:t> oferă suport pentru discuri de capacități până la </a:t>
            </a:r>
            <a:r>
              <a:rPr lang="en-US" altLang="en-US" sz="2000" dirty="0">
                <a:latin typeface="Cambria" panose="02040503050406030204" pitchFamily="18" charset="0"/>
                <a:cs typeface="Times New Roman" pitchFamily="18" charset="0"/>
              </a:rPr>
              <a:t>9 ZB.</a:t>
            </a:r>
            <a:r>
              <a:rPr lang="ro-RO" altLang="en-US" sz="2000" dirty="0">
                <a:latin typeface="Cambria" panose="02040503050406030204" pitchFamily="18" charset="0"/>
                <a:cs typeface="Times New Roman" pitchFamily="18" charset="0"/>
              </a:rPr>
              <a:t> Partițiile exinse și cele logice </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nu sunt folosite cu </a:t>
            </a:r>
            <a:r>
              <a:rPr lang="en-US" altLang="en-US" sz="2000" dirty="0">
                <a:latin typeface="Cambria" panose="02040503050406030204" pitchFamily="18" charset="0"/>
                <a:cs typeface="Times New Roman" pitchFamily="18" charset="0"/>
              </a:rPr>
              <a:t>GPT; </a:t>
            </a:r>
            <a:r>
              <a:rPr lang="ro-RO" altLang="en-US" sz="2000" dirty="0">
                <a:latin typeface="Cambria" panose="02040503050406030204" pitchFamily="18" charset="0"/>
                <a:cs typeface="Times New Roman" pitchFamily="18" charset="0"/>
              </a:rPr>
              <a:t>în acest caz toate partițiile sunt la fel iar </a:t>
            </a:r>
            <a:r>
              <a:rPr lang="en-US" altLang="en-US" sz="2000" dirty="0">
                <a:latin typeface="Cambria" panose="02040503050406030204" pitchFamily="18" charset="0"/>
                <a:cs typeface="Times New Roman" pitchFamily="18" charset="0"/>
              </a:rPr>
              <a:t>GPT</a:t>
            </a:r>
            <a:r>
              <a:rPr lang="ro-RO" altLang="en-US" sz="2000" dirty="0">
                <a:latin typeface="Cambria" panose="02040503050406030204" pitchFamily="18" charset="0"/>
                <a:cs typeface="Times New Roman" pitchFamily="18" charset="0"/>
              </a:rPr>
              <a:t> oferă suport pentru maxim </a:t>
            </a:r>
            <a:r>
              <a:rPr lang="en-US" altLang="en-US" sz="2000" dirty="0">
                <a:latin typeface="Cambria" panose="02040503050406030204" pitchFamily="18" charset="0"/>
                <a:cs typeface="Times New Roman" pitchFamily="18" charset="0"/>
              </a:rPr>
              <a:t>128</a:t>
            </a:r>
            <a:r>
              <a:rPr lang="ro-RO" altLang="en-US" sz="2000" dirty="0">
                <a:latin typeface="Cambria" panose="02040503050406030204" pitchFamily="18" charset="0"/>
                <a:cs typeface="Times New Roman" pitchFamily="18" charset="0"/>
              </a:rPr>
              <a:t> de partiții pentru fiecare disc</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ro-RO"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Există și alte metode pentru gestionarea partițiilor pe disc, precum </a:t>
            </a:r>
            <a:r>
              <a:rPr lang="en-US" altLang="en-US" sz="2000" dirty="0">
                <a:latin typeface="Cambria" panose="02040503050406030204" pitchFamily="18" charset="0"/>
                <a:cs typeface="Times New Roman" pitchFamily="18" charset="0"/>
              </a:rPr>
              <a:t>Berkeley Software Distribution (BSD) Unix Labels, Apple Partition Maps</a:t>
            </a:r>
            <a:r>
              <a:rPr lang="ro-RO" altLang="en-US" sz="2000" dirty="0">
                <a:latin typeface="Cambria" panose="02040503050406030204" pitchFamily="18" charset="0"/>
                <a:cs typeface="Times New Roman" pitchFamily="18" charset="0"/>
              </a:rPr>
              <a:t> și altele</a:t>
            </a:r>
            <a:r>
              <a:rPr lang="en-US" altLang="en-US" sz="2000" dirty="0">
                <a:latin typeface="Cambria" panose="02040503050406030204" pitchFamily="18" charset="0"/>
                <a:cs typeface="Times New Roman" pitchFamily="18" charset="0"/>
              </a:rPr>
              <a:t>.</a:t>
            </a:r>
          </a:p>
        </p:txBody>
      </p:sp>
    </p:spTree>
    <p:extLst>
      <p:ext uri="{BB962C8B-B14F-4D97-AF65-F5344CB8AC3E}">
        <p14:creationId xmlns:p14="http://schemas.microsoft.com/office/powerpoint/2010/main" val="397362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15</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ro-RO" sz="3200" dirty="0">
                <a:latin typeface="Cambria" panose="02040503050406030204" pitchFamily="18" charset="0"/>
              </a:rPr>
              <a:t>Sistemul de fișiere</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447800"/>
            <a:ext cx="7924800" cy="4953000"/>
          </a:xfrm>
        </p:spPr>
        <p:txBody>
          <a:bodyPr/>
          <a:lstStyle/>
          <a:p>
            <a:pPr marL="0" indent="0" eaLnBrk="1" hangingPunct="1">
              <a:lnSpc>
                <a:spcPct val="80000"/>
              </a:lnSpc>
              <a:buNone/>
            </a:pPr>
            <a:r>
              <a:rPr lang="ro-RO" altLang="en-US" sz="2000" dirty="0">
                <a:latin typeface="Cambria" panose="02040503050406030204" pitchFamily="18" charset="0"/>
                <a:cs typeface="Times New Roman" pitchFamily="18" charset="0"/>
              </a:rPr>
              <a:t>Pentru a putea stoca fișiere și directoare pe o partiție de pe disc, trebuie să fie creat un sistem de fișiere; acest lucru se face prin operația de </a:t>
            </a:r>
            <a:r>
              <a:rPr lang="ro-RO" altLang="en-US" sz="2000" i="1" dirty="0">
                <a:latin typeface="Cambria" panose="02040503050406030204" pitchFamily="18" charset="0"/>
                <a:cs typeface="Times New Roman" pitchFamily="18" charset="0"/>
              </a:rPr>
              <a:t>formatare</a:t>
            </a:r>
            <a:r>
              <a:rPr lang="ro-RO" altLang="en-US" sz="2000" dirty="0">
                <a:latin typeface="Cambria" panose="02040503050406030204" pitchFamily="18" charset="0"/>
                <a:cs typeface="Times New Roman" pitchFamily="18" charset="0"/>
              </a:rPr>
              <a:t> a partiției.</a:t>
            </a:r>
            <a:endParaRPr lang="en-US" altLang="en-US" sz="2000" dirty="0">
              <a:latin typeface="Cambria" panose="02040503050406030204" pitchFamily="18" charset="0"/>
              <a:cs typeface="Times New Roman" pitchFamily="18" charset="0"/>
            </a:endParaRP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Un sistem de fișiere oferă sistemului de operare o modalitate de organizare a fișierelor și directoarelor. De asemenea, acesta stochează informații referitoare la fișiere, precum permisiuni, proprietarul sau tipul de fișier</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Fiecare fișier va avea o intrare în baza de date a sistemului de fișiere , în mod similar cu catalogul unei biblioteci; de regulă, această baze de date cu informații referitoare la fișiere se numește </a:t>
            </a:r>
            <a:r>
              <a:rPr lang="ro-RO" altLang="en-US" sz="2000" i="1" dirty="0">
                <a:latin typeface="Cambria" panose="02040503050406030204" pitchFamily="18" charset="0"/>
                <a:cs typeface="Times New Roman" pitchFamily="18" charset="0"/>
              </a:rPr>
              <a:t>tabelă</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Metadatele referitoare la fișiere vor fi reprezentate printr-o intrare în această tabelă</a:t>
            </a:r>
            <a:r>
              <a:rPr lang="en-US" altLang="en-US" sz="2000" dirty="0">
                <a:latin typeface="Cambria" panose="02040503050406030204" pitchFamily="18" charset="0"/>
                <a:cs typeface="Times New Roman" pitchFamily="18" charset="0"/>
              </a:rPr>
              <a:t>. </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Intrările din tabelă conțin, de asemenea, un număr de identificare unic, denumit </a:t>
            </a:r>
            <a:r>
              <a:rPr lang="en-US" altLang="en-US" sz="2000" i="1" dirty="0" err="1">
                <a:latin typeface="Cambria" panose="02040503050406030204" pitchFamily="18" charset="0"/>
                <a:cs typeface="Times New Roman" pitchFamily="18" charset="0"/>
              </a:rPr>
              <a:t>inode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precum și pointeri </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legături</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ce oferă informații sistemului de operare cu privire la localizarea fișierului pe disc</a:t>
            </a:r>
            <a:r>
              <a:rPr lang="en-US" altLang="en-US" sz="2000" dirty="0">
                <a:latin typeface="Cambria" panose="02040503050406030204" pitchFamily="18" charset="0"/>
                <a:cs typeface="Times New Roman" pitchFamily="18" charset="0"/>
              </a:rPr>
              <a:t>.</a:t>
            </a:r>
          </a:p>
        </p:txBody>
      </p:sp>
    </p:spTree>
    <p:extLst>
      <p:ext uri="{BB962C8B-B14F-4D97-AF65-F5344CB8AC3E}">
        <p14:creationId xmlns:p14="http://schemas.microsoft.com/office/powerpoint/2010/main" val="148117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16</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ro-RO" sz="3200" dirty="0">
                <a:latin typeface="Cambria" panose="02040503050406030204" pitchFamily="18" charset="0"/>
              </a:rPr>
              <a:t>Tipuri de sisteme de fișiere (Linux)</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143000"/>
            <a:ext cx="8305800" cy="5257800"/>
          </a:xfrm>
        </p:spPr>
        <p:txBody>
          <a:bodyPr/>
          <a:lstStyle/>
          <a:p>
            <a:pPr marL="0" indent="0" eaLnBrk="1" hangingPunct="1">
              <a:lnSpc>
                <a:spcPct val="80000"/>
              </a:lnSpc>
              <a:buNone/>
            </a:pPr>
            <a:r>
              <a:rPr lang="en-US" altLang="en-US" sz="1900" dirty="0">
                <a:latin typeface="Cambria" panose="02040503050406030204" pitchFamily="18" charset="0"/>
                <a:cs typeface="Times New Roman" pitchFamily="18" charset="0"/>
              </a:rPr>
              <a:t>• </a:t>
            </a:r>
            <a:r>
              <a:rPr lang="en-US" altLang="en-US" sz="1900" b="1" i="1" dirty="0">
                <a:latin typeface="Cambria" panose="02040503050406030204" pitchFamily="18" charset="0"/>
                <a:cs typeface="Times New Roman" pitchFamily="18" charset="0"/>
              </a:rPr>
              <a:t>ext2</a:t>
            </a:r>
            <a:r>
              <a:rPr lang="en-US" altLang="en-US" sz="1900" b="1" dirty="0">
                <a:latin typeface="Cambria" panose="02040503050406030204" pitchFamily="18" charset="0"/>
                <a:cs typeface="Times New Roman" pitchFamily="18" charset="0"/>
              </a:rPr>
              <a:t>: Second Extended Filesystem</a:t>
            </a:r>
          </a:p>
          <a:p>
            <a:pPr marL="0" indent="0" eaLnBrk="1" hangingPunct="1">
              <a:lnSpc>
                <a:spcPct val="80000"/>
              </a:lnSpc>
              <a:buNone/>
            </a:pPr>
            <a:r>
              <a:rPr lang="en-US" altLang="en-US" sz="1900" dirty="0">
                <a:latin typeface="Cambria" panose="02040503050406030204" pitchFamily="18" charset="0"/>
                <a:cs typeface="Times New Roman" pitchFamily="18" charset="0"/>
              </a:rPr>
              <a:t>Ava</a:t>
            </a:r>
            <a:r>
              <a:rPr lang="ro-RO" altLang="en-US" sz="1900" dirty="0">
                <a:latin typeface="Cambria" panose="02040503050406030204" pitchFamily="18" charset="0"/>
                <a:cs typeface="Times New Roman" pitchFamily="18" charset="0"/>
              </a:rPr>
              <a:t>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Lucrează bine cu discuri de capacități mici și de tip </a:t>
            </a:r>
            <a:r>
              <a:rPr lang="en-US" altLang="en-US" sz="1900" dirty="0">
                <a:latin typeface="Cambria" panose="02040503050406030204" pitchFamily="18" charset="0"/>
                <a:cs typeface="Times New Roman" pitchFamily="18" charset="0"/>
              </a:rPr>
              <a:t>solid-state</a:t>
            </a:r>
            <a:r>
              <a:rPr lang="ro-RO" altLang="en-US" sz="1900" dirty="0">
                <a:latin typeface="Cambria" panose="02040503050406030204" pitchFamily="18" charset="0"/>
                <a:cs typeface="Times New Roman" pitchFamily="18" charset="0"/>
              </a:rPr>
              <a:t> (SSD)</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Nu au capacitatea de jurnalizare, făcând posibilă pierderea de date în cazul unui eveniment neplăcut</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en-US" altLang="en-US" sz="1900" b="1" dirty="0">
                <a:latin typeface="Cambria" panose="02040503050406030204" pitchFamily="18" charset="0"/>
                <a:cs typeface="Times New Roman" pitchFamily="18" charset="0"/>
              </a:rPr>
              <a:t>• </a:t>
            </a:r>
            <a:r>
              <a:rPr lang="en-US" altLang="en-US" sz="1900" b="1" i="1" dirty="0">
                <a:latin typeface="Cambria" panose="02040503050406030204" pitchFamily="18" charset="0"/>
                <a:cs typeface="Times New Roman" pitchFamily="18" charset="0"/>
              </a:rPr>
              <a:t>ext3</a:t>
            </a:r>
            <a:r>
              <a:rPr lang="en-US" altLang="en-US" sz="1900" b="1" dirty="0">
                <a:latin typeface="Cambria" panose="02040503050406030204" pitchFamily="18" charset="0"/>
                <a:cs typeface="Times New Roman" pitchFamily="18" charset="0"/>
              </a:rPr>
              <a:t>: Third Extended Filesystem</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Poate fi actualizat din </a:t>
            </a:r>
            <a:r>
              <a:rPr lang="en-US" altLang="en-US" sz="1900" b="1" dirty="0">
                <a:latin typeface="Cambria" panose="02040503050406030204" pitchFamily="18" charset="0"/>
                <a:cs typeface="Times New Roman" pitchFamily="18" charset="0"/>
              </a:rPr>
              <a:t>ext2</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fără pierderi de date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Sistemul oferă jurnalizare, ce permite recuperarea datelor în cazul unui </a:t>
            </a:r>
            <a:r>
              <a:rPr lang="en-US" altLang="en-US" sz="1900" i="1" dirty="0">
                <a:latin typeface="Cambria" panose="02040503050406030204" pitchFamily="18" charset="0"/>
                <a:cs typeface="Times New Roman" pitchFamily="18" charset="0"/>
              </a:rPr>
              <a:t>crash</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Necesită mai mult spațiu pe disc în comparație cu </a:t>
            </a:r>
            <a:r>
              <a:rPr lang="en-US" altLang="en-US" sz="1900" b="1" dirty="0">
                <a:latin typeface="Cambria" panose="02040503050406030204" pitchFamily="18" charset="0"/>
                <a:cs typeface="Times New Roman" pitchFamily="18" charset="0"/>
              </a:rPr>
              <a:t>ext2</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datorită jurnalizării, făcându-l mai puțin rapid</a:t>
            </a:r>
            <a:r>
              <a:rPr lang="en-US" altLang="en-US" sz="1900" dirty="0">
                <a:latin typeface="Cambria" panose="02040503050406030204" pitchFamily="18" charset="0"/>
                <a:cs typeface="Times New Roman" pitchFamily="18" charset="0"/>
              </a:rPr>
              <a:t>. </a:t>
            </a:r>
          </a:p>
          <a:p>
            <a:pPr marL="0" indent="0" eaLnBrk="1" hangingPunct="1">
              <a:lnSpc>
                <a:spcPct val="80000"/>
              </a:lnSpc>
              <a:buNone/>
            </a:pPr>
            <a:r>
              <a:rPr lang="en-US" altLang="en-US" sz="1900" b="1" dirty="0">
                <a:latin typeface="Cambria" panose="02040503050406030204" pitchFamily="18" charset="0"/>
                <a:cs typeface="Times New Roman" pitchFamily="18" charset="0"/>
              </a:rPr>
              <a:t>• </a:t>
            </a:r>
            <a:r>
              <a:rPr lang="en-US" altLang="en-US" sz="1900" b="1" i="1" dirty="0">
                <a:latin typeface="Cambria" panose="02040503050406030204" pitchFamily="18" charset="0"/>
                <a:cs typeface="Times New Roman" pitchFamily="18" charset="0"/>
              </a:rPr>
              <a:t>ext4</a:t>
            </a:r>
            <a:r>
              <a:rPr lang="en-US" altLang="en-US" sz="1900" b="1" dirty="0">
                <a:latin typeface="Cambria" panose="02040503050406030204" pitchFamily="18" charset="0"/>
                <a:cs typeface="Times New Roman" pitchFamily="18" charset="0"/>
              </a:rPr>
              <a:t>: Fourth Extended Filesystem</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Oferă suport pentru dicuri mari și dimensiuni mari de fișiere</a:t>
            </a:r>
            <a:r>
              <a:rPr lang="en-US" altLang="en-US" sz="1900" dirty="0">
                <a:latin typeface="Cambria" panose="02040503050406030204" pitchFamily="18" charset="0"/>
                <a:cs typeface="Times New Roman" pitchFamily="18" charset="0"/>
              </a:rPr>
              <a:t>.</a:t>
            </a:r>
            <a:r>
              <a:rPr lang="ro-RO" altLang="en-US" sz="1900" dirty="0">
                <a:latin typeface="Cambria" panose="02040503050406030204" pitchFamily="18" charset="0"/>
                <a:cs typeface="Times New Roman" pitchFamily="18" charset="0"/>
              </a:rPr>
              <a:t> Poate opera cu sau fără jurnalizare</a:t>
            </a:r>
            <a:r>
              <a:rPr lang="en-US" altLang="en-US" sz="1900" dirty="0">
                <a:latin typeface="Cambria" panose="02040503050406030204" pitchFamily="18" charset="0"/>
                <a:cs typeface="Times New Roman" pitchFamily="18" charset="0"/>
              </a:rPr>
              <a:t>.</a:t>
            </a:r>
            <a:r>
              <a:rPr lang="ro-RO" altLang="en-US" sz="1900" dirty="0">
                <a:latin typeface="Cambria" panose="02040503050406030204" pitchFamily="18" charset="0"/>
                <a:cs typeface="Times New Roman" pitchFamily="18" charset="0"/>
              </a:rPr>
              <a:t> Compatibil cu </a:t>
            </a:r>
            <a:r>
              <a:rPr lang="en-US" altLang="en-US" sz="1900" b="1" dirty="0">
                <a:latin typeface="Cambria" panose="02040503050406030204" pitchFamily="18" charset="0"/>
                <a:cs typeface="Times New Roman" pitchFamily="18" charset="0"/>
              </a:rPr>
              <a:t>ext3</a:t>
            </a:r>
            <a:r>
              <a:rPr lang="ro-RO" altLang="en-US" sz="1900" b="1"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și </a:t>
            </a:r>
            <a:r>
              <a:rPr lang="en-US" altLang="en-US" sz="1900" b="1" dirty="0">
                <a:latin typeface="Cambria" panose="02040503050406030204" pitchFamily="18" charset="0"/>
                <a:cs typeface="Times New Roman" pitchFamily="18" charset="0"/>
              </a:rPr>
              <a:t>ext2</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Nu conține îmbunătățiri majore față de </a:t>
            </a:r>
            <a:r>
              <a:rPr lang="en-US" altLang="en-US" sz="1900" b="1" dirty="0">
                <a:latin typeface="Cambria" panose="02040503050406030204" pitchFamily="18" charset="0"/>
                <a:cs typeface="Times New Roman" pitchFamily="18" charset="0"/>
              </a:rPr>
              <a:t>ext3</a:t>
            </a:r>
            <a:r>
              <a:rPr lang="en-US" altLang="en-US" sz="1900" dirty="0">
                <a:latin typeface="Cambria" panose="02040503050406030204" pitchFamily="18" charset="0"/>
                <a:cs typeface="Times New Roman" pitchFamily="18" charset="0"/>
              </a:rPr>
              <a:t>. </a:t>
            </a:r>
          </a:p>
          <a:p>
            <a:pPr marL="0" indent="0" eaLnBrk="1" hangingPunct="1">
              <a:lnSpc>
                <a:spcPct val="80000"/>
              </a:lnSpc>
              <a:buNone/>
            </a:pPr>
            <a:r>
              <a:rPr lang="en-US" altLang="en-US" sz="1900" b="1" dirty="0">
                <a:latin typeface="Cambria" panose="02040503050406030204" pitchFamily="18" charset="0"/>
                <a:cs typeface="Times New Roman" pitchFamily="18" charset="0"/>
              </a:rPr>
              <a:t>• </a:t>
            </a:r>
            <a:r>
              <a:rPr lang="en-US" altLang="en-US" sz="1900" b="1" i="1" dirty="0" err="1">
                <a:latin typeface="Cambria" panose="02040503050406030204" pitchFamily="18" charset="0"/>
                <a:cs typeface="Times New Roman" pitchFamily="18" charset="0"/>
              </a:rPr>
              <a:t>reiserfs</a:t>
            </a:r>
            <a:r>
              <a:rPr lang="en-US" altLang="en-US" sz="1900" b="1" dirty="0">
                <a:latin typeface="Cambria" panose="02040503050406030204" pitchFamily="18" charset="0"/>
                <a:cs typeface="Times New Roman" pitchFamily="18" charset="0"/>
              </a:rPr>
              <a:t>: The </a:t>
            </a:r>
            <a:r>
              <a:rPr lang="en-US" altLang="en-US" sz="1900" b="1" dirty="0" err="1">
                <a:latin typeface="Cambria" panose="02040503050406030204" pitchFamily="18" charset="0"/>
                <a:cs typeface="Times New Roman" pitchFamily="18" charset="0"/>
              </a:rPr>
              <a:t>Reiser</a:t>
            </a:r>
            <a:r>
              <a:rPr lang="en-US" altLang="en-US" sz="1900" b="1" dirty="0">
                <a:latin typeface="Cambria" panose="02040503050406030204" pitchFamily="18" charset="0"/>
                <a:cs typeface="Times New Roman" pitchFamily="18" charset="0"/>
              </a:rPr>
              <a:t> Filesystem</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a:t>
            </a:r>
            <a:r>
              <a:rPr lang="ro-RO" altLang="en-US" sz="1900" dirty="0">
                <a:latin typeface="Cambria" panose="02040503050406030204" pitchFamily="18" charset="0"/>
                <a:cs typeface="Times New Roman" pitchFamily="18" charset="0"/>
              </a:rPr>
              <a:t> Primul sistem de jurnalizare pentru Linu</a:t>
            </a:r>
            <a:r>
              <a:rPr lang="en-US" altLang="en-US" sz="1900" dirty="0">
                <a:latin typeface="Cambria" panose="02040503050406030204" pitchFamily="18" charset="0"/>
                <a:cs typeface="Times New Roman" pitchFamily="18" charset="0"/>
              </a:rPr>
              <a:t>x.</a:t>
            </a:r>
            <a:r>
              <a:rPr lang="ro-RO" altLang="en-US" sz="1900" dirty="0">
                <a:latin typeface="Cambria" panose="02040503050406030204" pitchFamily="18" charset="0"/>
                <a:cs typeface="Times New Roman" pitchFamily="18" charset="0"/>
              </a:rPr>
              <a:t> Lucrează eficient cu fișiere mici</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a:t>
            </a:r>
            <a:r>
              <a:rPr lang="ro-RO" altLang="en-US" sz="1900" dirty="0">
                <a:latin typeface="Cambria" panose="02040503050406030204" pitchFamily="18" charset="0"/>
                <a:cs typeface="Times New Roman" pitchFamily="18" charset="0"/>
              </a:rPr>
              <a:t> Dezvoltarea a fost stopată iar versiunea </a:t>
            </a:r>
            <a:r>
              <a:rPr lang="en-US" altLang="en-US" sz="1900" dirty="0">
                <a:latin typeface="Cambria" panose="02040503050406030204" pitchFamily="18" charset="0"/>
                <a:cs typeface="Times New Roman" pitchFamily="18" charset="0"/>
              </a:rPr>
              <a:t>Reiser4</a:t>
            </a:r>
            <a:r>
              <a:rPr lang="ro-RO" altLang="en-US" sz="1900" dirty="0">
                <a:latin typeface="Cambria" panose="02040503050406030204" pitchFamily="18" charset="0"/>
                <a:cs typeface="Times New Roman" pitchFamily="18" charset="0"/>
              </a:rPr>
              <a:t> înaintează greoi fără sprijinul companiei fondatoare</a:t>
            </a:r>
            <a:r>
              <a:rPr lang="en-US" altLang="en-US" sz="1900" dirty="0">
                <a:latin typeface="Cambria" panose="02040503050406030204" pitchFamily="18" charset="0"/>
                <a:cs typeface="Times New Roman" pitchFamily="18" charset="0"/>
              </a:rPr>
              <a:t>.</a:t>
            </a:r>
          </a:p>
          <a:p>
            <a:pPr marL="0" indent="0" eaLnBrk="1" hangingPunct="1">
              <a:lnSpc>
                <a:spcPct val="80000"/>
              </a:lnSpc>
              <a:buNone/>
            </a:pPr>
            <a:endParaRPr lang="en-US" altLang="en-US" sz="19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61272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17</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ro-RO" sz="3200" dirty="0">
                <a:latin typeface="Cambria" panose="02040503050406030204" pitchFamily="18" charset="0"/>
              </a:rPr>
              <a:t>Tipuri de sisteme de fișiere (Linux)</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143000"/>
            <a:ext cx="8305800" cy="5257800"/>
          </a:xfrm>
        </p:spPr>
        <p:txBody>
          <a:bodyPr/>
          <a:lstStyle/>
          <a:p>
            <a:pPr marL="0" indent="0" eaLnBrk="1" hangingPunct="1">
              <a:lnSpc>
                <a:spcPct val="80000"/>
              </a:lnSpc>
              <a:buNone/>
            </a:pPr>
            <a:r>
              <a:rPr lang="en-US" altLang="en-US" sz="1900" dirty="0">
                <a:latin typeface="Cambria" panose="02040503050406030204" pitchFamily="18" charset="0"/>
                <a:cs typeface="Times New Roman" pitchFamily="18" charset="0"/>
              </a:rPr>
              <a:t>• </a:t>
            </a:r>
            <a:r>
              <a:rPr lang="en-US" altLang="en-US" sz="1900" b="1" i="1" dirty="0" err="1">
                <a:latin typeface="Cambria" panose="02040503050406030204" pitchFamily="18" charset="0"/>
                <a:cs typeface="Times New Roman" pitchFamily="18" charset="0"/>
              </a:rPr>
              <a:t>xfs</a:t>
            </a:r>
            <a:r>
              <a:rPr lang="en-US" altLang="en-US" sz="1900" b="1" i="1" dirty="0">
                <a:latin typeface="Cambria" panose="02040503050406030204" pitchFamily="18" charset="0"/>
                <a:cs typeface="Times New Roman" pitchFamily="18" charset="0"/>
              </a:rPr>
              <a:t>:</a:t>
            </a:r>
            <a:r>
              <a:rPr lang="en-US" altLang="en-US" sz="1900" b="1" dirty="0">
                <a:latin typeface="Cambria" panose="02040503050406030204" pitchFamily="18" charset="0"/>
                <a:cs typeface="Times New Roman" pitchFamily="18" charset="0"/>
              </a:rPr>
              <a:t> Extents Filesystem</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a:t>
            </a:r>
            <a:r>
              <a:rPr lang="ro-RO" altLang="en-US" sz="1900" dirty="0">
                <a:latin typeface="Cambria" panose="02040503050406030204" pitchFamily="18" charset="0"/>
                <a:cs typeface="Times New Roman" pitchFamily="18" charset="0"/>
              </a:rPr>
              <a:t> Lucrează eficient cu fișiere mari. Compatibilitate cu sistemul de operare </a:t>
            </a:r>
            <a:r>
              <a:rPr lang="en-US" altLang="en-US" sz="1900" dirty="0">
                <a:latin typeface="Cambria" panose="02040503050406030204" pitchFamily="18" charset="0"/>
                <a:cs typeface="Times New Roman" pitchFamily="18" charset="0"/>
              </a:rPr>
              <a:t>IRIX </a:t>
            </a:r>
            <a:r>
              <a:rPr lang="ro-RO" altLang="en-US" sz="1900" dirty="0">
                <a:latin typeface="Cambria" panose="02040503050406030204" pitchFamily="18" charset="0"/>
                <a:cs typeface="Times New Roman" pitchFamily="18" charset="0"/>
              </a:rPr>
              <a:t>de la </a:t>
            </a:r>
            <a:r>
              <a:rPr lang="en-US" altLang="en-US" sz="1900" dirty="0">
                <a:latin typeface="Cambria" panose="02040503050406030204" pitchFamily="18" charset="0"/>
                <a:cs typeface="Times New Roman" pitchFamily="18" charset="0"/>
              </a:rPr>
              <a:t>SGI. </a:t>
            </a:r>
            <a:r>
              <a:rPr lang="ro-RO" altLang="en-US" sz="1900" dirty="0">
                <a:latin typeface="Cambria" panose="02040503050406030204" pitchFamily="18" charset="0"/>
                <a:cs typeface="Times New Roman" pitchFamily="18" charset="0"/>
              </a:rPr>
              <a:t>Este anunțat a fi sistemul implicit pentru RHEL </a:t>
            </a:r>
            <a:r>
              <a:rPr lang="en-US" altLang="en-US" sz="1900" dirty="0">
                <a:latin typeface="Cambria" panose="02040503050406030204" pitchFamily="18" charset="0"/>
                <a:cs typeface="Times New Roman" pitchFamily="18" charset="0"/>
              </a:rPr>
              <a:t>7.</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Sistemul nu poate fi împărțit</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en-US" altLang="en-US" sz="1900" b="1" dirty="0">
                <a:latin typeface="Cambria" panose="02040503050406030204" pitchFamily="18" charset="0"/>
                <a:cs typeface="Times New Roman" pitchFamily="18" charset="0"/>
              </a:rPr>
              <a:t>• </a:t>
            </a:r>
            <a:r>
              <a:rPr lang="en-US" altLang="en-US" sz="1900" b="1" i="1" dirty="0" err="1">
                <a:latin typeface="Cambria" panose="02040503050406030204" pitchFamily="18" charset="0"/>
                <a:cs typeface="Times New Roman" pitchFamily="18" charset="0"/>
              </a:rPr>
              <a:t>vfat</a:t>
            </a:r>
            <a:r>
              <a:rPr lang="en-US" altLang="en-US" sz="1900" b="1" i="1" dirty="0">
                <a:latin typeface="Cambria" panose="02040503050406030204" pitchFamily="18" charset="0"/>
                <a:cs typeface="Times New Roman" pitchFamily="18" charset="0"/>
              </a:rPr>
              <a:t>:</a:t>
            </a:r>
            <a:r>
              <a:rPr lang="en-US" altLang="en-US" sz="1900" b="1" dirty="0">
                <a:latin typeface="Cambria" panose="02040503050406030204" pitchFamily="18" charset="0"/>
                <a:cs typeface="Times New Roman" pitchFamily="18" charset="0"/>
              </a:rPr>
              <a:t> File Allocation Table</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cunoscut de către majoritatea sistemelor de operare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Utilizat în mod normal pentru medii de stocare movibile</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Nu oferă suport pentru discuri și fișiere de dimensiuni mari. Drepturi de proprietate ale companiei </a:t>
            </a:r>
            <a:r>
              <a:rPr lang="en-US" altLang="en-US" sz="1900" dirty="0">
                <a:latin typeface="Cambria" panose="02040503050406030204" pitchFamily="18" charset="0"/>
                <a:cs typeface="Times New Roman" pitchFamily="18" charset="0"/>
              </a:rPr>
              <a:t>Microsoft.</a:t>
            </a:r>
          </a:p>
          <a:p>
            <a:pPr marL="0" indent="0" eaLnBrk="1" hangingPunct="1">
              <a:lnSpc>
                <a:spcPct val="80000"/>
              </a:lnSpc>
              <a:buNone/>
            </a:pPr>
            <a:r>
              <a:rPr lang="en-US" altLang="en-US" sz="1900" b="1" dirty="0">
                <a:latin typeface="Cambria" panose="02040503050406030204" pitchFamily="18" charset="0"/>
                <a:cs typeface="Times New Roman" pitchFamily="18" charset="0"/>
              </a:rPr>
              <a:t>• </a:t>
            </a:r>
            <a:r>
              <a:rPr lang="en-US" altLang="en-US" sz="1900" b="1" i="1" dirty="0" err="1">
                <a:latin typeface="Cambria" panose="02040503050406030204" pitchFamily="18" charset="0"/>
                <a:cs typeface="Times New Roman" pitchFamily="18" charset="0"/>
              </a:rPr>
              <a:t>iso</a:t>
            </a:r>
            <a:r>
              <a:rPr lang="en-US" altLang="en-US" sz="1900" b="1" i="1" dirty="0">
                <a:latin typeface="Cambria" panose="02040503050406030204" pitchFamily="18" charset="0"/>
                <a:cs typeface="Times New Roman" pitchFamily="18" charset="0"/>
              </a:rPr>
              <a:t>:</a:t>
            </a:r>
            <a:r>
              <a:rPr lang="en-US" altLang="en-US" sz="1900" b="1" dirty="0">
                <a:latin typeface="Cambria" panose="02040503050406030204" pitchFamily="18" charset="0"/>
                <a:cs typeface="Times New Roman" pitchFamily="18" charset="0"/>
              </a:rPr>
              <a:t> ISO 9660</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Standard international ISO (</a:t>
            </a:r>
            <a:r>
              <a:rPr lang="en-US" altLang="en-US" sz="1900" dirty="0">
                <a:latin typeface="Cambria" panose="02040503050406030204" pitchFamily="18" charset="0"/>
                <a:cs typeface="Times New Roman" pitchFamily="18" charset="0"/>
              </a:rPr>
              <a:t>International Organization for Standardization </a:t>
            </a:r>
            <a:r>
              <a:rPr lang="ro-RO" altLang="en-US" sz="1900" dirty="0">
                <a:latin typeface="Cambria" panose="02040503050406030204" pitchFamily="18" charset="0"/>
                <a:cs typeface="Times New Roman" pitchFamily="18" charset="0"/>
              </a:rPr>
              <a:t>)pentru medii optice cunoscut de majoritatea sistemelor de operare</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Compatibilitate scăzută petru nivele multiple; nu este compatibil cu mediile de stocare reinscriptibile</a:t>
            </a:r>
            <a:r>
              <a:rPr lang="en-US" altLang="en-US" sz="1900" dirty="0">
                <a:latin typeface="Cambria" panose="02040503050406030204" pitchFamily="18" charset="0"/>
                <a:cs typeface="Times New Roman" pitchFamily="18" charset="0"/>
              </a:rPr>
              <a:t>.</a:t>
            </a:r>
          </a:p>
          <a:p>
            <a:pPr marL="0" indent="0" eaLnBrk="1" hangingPunct="1">
              <a:lnSpc>
                <a:spcPct val="80000"/>
              </a:lnSpc>
              <a:buNone/>
            </a:pPr>
            <a:r>
              <a:rPr lang="en-US" altLang="en-US" sz="1900" b="1" dirty="0">
                <a:latin typeface="Cambria" panose="02040503050406030204" pitchFamily="18" charset="0"/>
                <a:cs typeface="Times New Roman" pitchFamily="18" charset="0"/>
              </a:rPr>
              <a:t>• </a:t>
            </a:r>
            <a:r>
              <a:rPr lang="en-US" altLang="en-US" sz="1900" b="1" i="1" dirty="0" err="1">
                <a:latin typeface="Cambria" panose="02040503050406030204" pitchFamily="18" charset="0"/>
                <a:cs typeface="Times New Roman" pitchFamily="18" charset="0"/>
              </a:rPr>
              <a:t>udf</a:t>
            </a:r>
            <a:r>
              <a:rPr lang="en-US" altLang="en-US" sz="1900" b="1" i="1" dirty="0">
                <a:latin typeface="Cambria" panose="02040503050406030204" pitchFamily="18" charset="0"/>
                <a:cs typeface="Times New Roman" pitchFamily="18" charset="0"/>
              </a:rPr>
              <a:t>:</a:t>
            </a:r>
            <a:r>
              <a:rPr lang="en-US" altLang="en-US" sz="1900" b="1" dirty="0">
                <a:latin typeface="Cambria" panose="02040503050406030204" pitchFamily="18" charset="0"/>
                <a:cs typeface="Times New Roman" pitchFamily="18" charset="0"/>
              </a:rPr>
              <a:t> Universal Disc Format</a:t>
            </a:r>
          </a:p>
          <a:p>
            <a:pPr marL="0" indent="0" eaLnBrk="1" hangingPunct="1">
              <a:lnSpc>
                <a:spcPct val="80000"/>
              </a:lnSpc>
              <a:buNone/>
            </a:pPr>
            <a:r>
              <a:rPr lang="ro-RO" altLang="en-US" sz="1900" dirty="0">
                <a:latin typeface="Cambria" panose="02040503050406030204" pitchFamily="18" charset="0"/>
                <a:cs typeface="Times New Roman" pitchFamily="18" charset="0"/>
              </a:rPr>
              <a:t>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Proiectat să înlocuiască </a:t>
            </a:r>
            <a:r>
              <a:rPr lang="en-US" altLang="en-US" sz="1900" dirty="0">
                <a:latin typeface="Cambria" panose="02040503050406030204" pitchFamily="18" charset="0"/>
                <a:cs typeface="Times New Roman" pitchFamily="18" charset="0"/>
              </a:rPr>
              <a:t>ISO 9660</a:t>
            </a:r>
            <a:r>
              <a:rPr lang="ro-RO" altLang="en-US" sz="1900" dirty="0">
                <a:latin typeface="Cambria" panose="02040503050406030204" pitchFamily="18" charset="0"/>
                <a:cs typeface="Times New Roman" pitchFamily="18" charset="0"/>
              </a:rPr>
              <a:t> și adoptat ca standard pentru DVD de către </a:t>
            </a:r>
            <a:r>
              <a:rPr lang="en-US" altLang="en-US" sz="1900" dirty="0">
                <a:latin typeface="Cambria" panose="02040503050406030204" pitchFamily="18" charset="0"/>
                <a:cs typeface="Times New Roman" pitchFamily="18" charset="0"/>
              </a:rPr>
              <a:t>DVD Consortium.</a:t>
            </a:r>
          </a:p>
          <a:p>
            <a:pPr marL="0" indent="0" eaLnBrk="1" hangingPunct="1">
              <a:lnSpc>
                <a:spcPct val="80000"/>
              </a:lnSpc>
              <a:buNone/>
            </a:pPr>
            <a:r>
              <a:rPr lang="ro-RO" altLang="en-US" sz="1900" dirty="0">
                <a:latin typeface="Cambria" panose="02040503050406030204" pitchFamily="18" charset="0"/>
                <a:cs typeface="Times New Roman" pitchFamily="18" charset="0"/>
              </a:rPr>
              <a:t>Dezavantaje</a:t>
            </a:r>
            <a:r>
              <a:rPr lang="en-US" altLang="en-US" sz="1900" dirty="0">
                <a:latin typeface="Cambria" panose="02040503050406030204" pitchFamily="18" charset="0"/>
                <a:cs typeface="Times New Roman" pitchFamily="18" charset="0"/>
              </a:rPr>
              <a:t>: </a:t>
            </a:r>
            <a:r>
              <a:rPr lang="ro-RO" altLang="en-US" sz="1900" dirty="0">
                <a:latin typeface="Cambria" panose="02040503050406030204" pitchFamily="18" charset="0"/>
                <a:cs typeface="Times New Roman" pitchFamily="18" charset="0"/>
              </a:rPr>
              <a:t>Suport pentru scriere limitat la versiunea </a:t>
            </a:r>
            <a:r>
              <a:rPr lang="en-US" altLang="en-US" sz="1900" dirty="0">
                <a:latin typeface="Cambria" panose="02040503050406030204" pitchFamily="18" charset="0"/>
                <a:cs typeface="Times New Roman" pitchFamily="18" charset="0"/>
              </a:rPr>
              <a:t>2.01</a:t>
            </a:r>
            <a:r>
              <a:rPr lang="ro-RO" altLang="en-US" sz="1900" dirty="0">
                <a:latin typeface="Cambria" panose="02040503050406030204" pitchFamily="18" charset="0"/>
                <a:cs typeface="Times New Roman" pitchFamily="18" charset="0"/>
              </a:rPr>
              <a:t> a standardului</a:t>
            </a:r>
            <a:r>
              <a:rPr lang="en-US" altLang="en-US" sz="1900" dirty="0">
                <a:latin typeface="Cambria" panose="02040503050406030204" pitchFamily="18" charset="0"/>
                <a:cs typeface="Times New Roman" pitchFamily="18" charset="0"/>
              </a:rPr>
              <a:t>.</a:t>
            </a:r>
          </a:p>
          <a:p>
            <a:pPr marL="0" indent="0" eaLnBrk="1" hangingPunct="1">
              <a:lnSpc>
                <a:spcPct val="80000"/>
              </a:lnSpc>
              <a:buNone/>
            </a:pPr>
            <a:endParaRPr lang="en-US" altLang="en-US" sz="19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27890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5AFCF62-E7AF-4842-9660-1A1232CE0C1C}" type="slidenum">
              <a:rPr lang="en-US" altLang="en-US">
                <a:latin typeface="Cambria" panose="02040503050406030204" pitchFamily="18" charset="0"/>
              </a:rPr>
              <a:pPr eaLnBrk="1" hangingPunct="1"/>
              <a:t>18</a:t>
            </a:fld>
            <a:endParaRPr lang="en-US" altLang="en-US">
              <a:latin typeface="Cambria" panose="02040503050406030204" pitchFamily="18" charset="0"/>
            </a:endParaRPr>
          </a:p>
        </p:txBody>
      </p:sp>
      <p:sp>
        <p:nvSpPr>
          <p:cNvPr id="11267"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Termeni cheie - sumar</a:t>
            </a:r>
            <a:endParaRPr lang="en-US" altLang="en-US" sz="3300" dirty="0">
              <a:latin typeface="Cambria" panose="02040503050406030204" pitchFamily="18" charset="0"/>
              <a:cs typeface="Times New Roman" pitchFamily="18" charset="0"/>
            </a:endParaRPr>
          </a:p>
        </p:txBody>
      </p:sp>
      <p:sp>
        <p:nvSpPr>
          <p:cNvPr id="3" name="TextBox 2"/>
          <p:cNvSpPr txBox="1"/>
          <p:nvPr/>
        </p:nvSpPr>
        <p:spPr>
          <a:xfrm>
            <a:off x="762000" y="685800"/>
            <a:ext cx="8001000" cy="6524863"/>
          </a:xfrm>
          <a:prstGeom prst="rect">
            <a:avLst/>
          </a:prstGeom>
          <a:noFill/>
        </p:spPr>
        <p:txBody>
          <a:bodyPr wrap="square" rtlCol="0">
            <a:spAutoFit/>
          </a:bodyPr>
          <a:lstStyle/>
          <a:p>
            <a:pPr algn="just"/>
            <a:r>
              <a:rPr lang="ro-RO" sz="2200" b="1" i="1" dirty="0">
                <a:latin typeface="Cambria" panose="02040503050406030204" pitchFamily="18" charset="0"/>
              </a:rPr>
              <a:t>Sistem de fișiere</a:t>
            </a:r>
            <a:r>
              <a:rPr lang="en-US" sz="2200" b="1" i="1" dirty="0">
                <a:latin typeface="Cambria" panose="02040503050406030204" pitchFamily="18" charset="0"/>
              </a:rPr>
              <a:t>:</a:t>
            </a:r>
            <a:r>
              <a:rPr lang="en-US" sz="2200" dirty="0">
                <a:latin typeface="Cambria" panose="02040503050406030204" pitchFamily="18" charset="0"/>
              </a:rPr>
              <a:t> </a:t>
            </a:r>
            <a:r>
              <a:rPr lang="ro-RO" sz="2200" dirty="0">
                <a:latin typeface="Cambria" panose="02040503050406030204" pitchFamily="18" charset="0"/>
              </a:rPr>
              <a:t>Un sistem de baze de date pentru organizarea fișierelor</a:t>
            </a:r>
            <a:r>
              <a:rPr lang="en-US" sz="2200" dirty="0">
                <a:latin typeface="Cambria" panose="02040503050406030204" pitchFamily="18" charset="0"/>
              </a:rPr>
              <a:t>.</a:t>
            </a:r>
          </a:p>
          <a:p>
            <a:pPr algn="just"/>
            <a:endParaRPr lang="en-US" sz="2200" dirty="0">
              <a:latin typeface="Cambria" panose="02040503050406030204" pitchFamily="18" charset="0"/>
            </a:endParaRPr>
          </a:p>
          <a:p>
            <a:pPr algn="just"/>
            <a:r>
              <a:rPr lang="en-US" sz="2200" b="1" i="1" dirty="0">
                <a:latin typeface="Cambria" panose="02040503050406030204" pitchFamily="18" charset="0"/>
              </a:rPr>
              <a:t>Tab</a:t>
            </a:r>
            <a:r>
              <a:rPr lang="ro-RO" sz="2200" b="1" i="1" dirty="0">
                <a:latin typeface="Cambria" panose="02040503050406030204" pitchFamily="18" charset="0"/>
              </a:rPr>
              <a:t>el</a:t>
            </a:r>
            <a:r>
              <a:rPr lang="en-US" sz="2200" b="1" i="1" dirty="0">
                <a:latin typeface="Cambria" panose="02040503050406030204" pitchFamily="18" charset="0"/>
              </a:rPr>
              <a:t>:</a:t>
            </a:r>
            <a:r>
              <a:rPr lang="en-US" sz="2200" dirty="0">
                <a:latin typeface="Cambria" panose="02040503050406030204" pitchFamily="18" charset="0"/>
              </a:rPr>
              <a:t> </a:t>
            </a:r>
            <a:r>
              <a:rPr lang="ro-RO" sz="2200" dirty="0">
                <a:latin typeface="Cambria" panose="02040503050406030204" pitchFamily="18" charset="0"/>
              </a:rPr>
              <a:t>Baza de date unde sistemul de fișiere stochează informațiile</a:t>
            </a:r>
            <a:r>
              <a:rPr lang="en-US" sz="2200" dirty="0">
                <a:latin typeface="Cambria" panose="02040503050406030204" pitchFamily="18" charset="0"/>
              </a:rPr>
              <a:t>.</a:t>
            </a:r>
          </a:p>
          <a:p>
            <a:pPr algn="just"/>
            <a:endParaRPr lang="en-US" sz="2200" dirty="0">
              <a:latin typeface="Cambria" panose="02040503050406030204" pitchFamily="18" charset="0"/>
            </a:endParaRPr>
          </a:p>
          <a:p>
            <a:pPr algn="just"/>
            <a:r>
              <a:rPr lang="ro-RO" sz="2200" b="1" i="1" dirty="0">
                <a:latin typeface="Cambria" panose="02040503050406030204" pitchFamily="18" charset="0"/>
              </a:rPr>
              <a:t>Metadate</a:t>
            </a:r>
            <a:r>
              <a:rPr lang="en-US" sz="2200" b="1" i="1" dirty="0">
                <a:latin typeface="Cambria" panose="02040503050406030204" pitchFamily="18" charset="0"/>
              </a:rPr>
              <a:t>:</a:t>
            </a:r>
            <a:r>
              <a:rPr lang="en-US" sz="2200" dirty="0">
                <a:latin typeface="Cambria" panose="02040503050406030204" pitchFamily="18" charset="0"/>
              </a:rPr>
              <a:t> Include </a:t>
            </a:r>
            <a:r>
              <a:rPr lang="ro-RO" sz="2200" dirty="0">
                <a:latin typeface="Cambria" panose="02040503050406030204" pitchFamily="18" charset="0"/>
              </a:rPr>
              <a:t>atribute</a:t>
            </a:r>
            <a:r>
              <a:rPr lang="en-US" sz="2200" dirty="0">
                <a:latin typeface="Cambria" panose="02040503050406030204" pitchFamily="18" charset="0"/>
              </a:rPr>
              <a:t> ale fi</a:t>
            </a:r>
            <a:r>
              <a:rPr lang="ro-RO" sz="2200" dirty="0">
                <a:latin typeface="Cambria" panose="02040503050406030204" pitchFamily="18" charset="0"/>
              </a:rPr>
              <a:t>șierelor</a:t>
            </a:r>
            <a:r>
              <a:rPr lang="en-US" sz="2200" dirty="0">
                <a:latin typeface="Cambria" panose="02040503050406030204" pitchFamily="18" charset="0"/>
              </a:rPr>
              <a:t> </a:t>
            </a:r>
            <a:r>
              <a:rPr lang="ro-RO" sz="2200" dirty="0">
                <a:latin typeface="Cambria" panose="02040503050406030204" pitchFamily="18" charset="0"/>
              </a:rPr>
              <a:t>proprietar, locație, </a:t>
            </a:r>
            <a:r>
              <a:rPr lang="en-US" sz="2200" i="1" dirty="0">
                <a:latin typeface="Cambria" panose="02040503050406030204" pitchFamily="18" charset="0"/>
              </a:rPr>
              <a:t>timestamps</a:t>
            </a:r>
            <a:r>
              <a:rPr lang="en-US" sz="2200" dirty="0">
                <a:latin typeface="Cambria" panose="02040503050406030204" pitchFamily="18" charset="0"/>
              </a:rPr>
              <a:t>,</a:t>
            </a:r>
            <a:r>
              <a:rPr lang="ro-RO" sz="2200" dirty="0">
                <a:latin typeface="Cambria" panose="02040503050406030204" pitchFamily="18" charset="0"/>
              </a:rPr>
              <a:t> </a:t>
            </a:r>
            <a:r>
              <a:rPr lang="en-US" sz="2200" dirty="0">
                <a:latin typeface="Cambria" panose="02040503050406030204" pitchFamily="18" charset="0"/>
              </a:rPr>
              <a:t>etc.</a:t>
            </a:r>
          </a:p>
          <a:p>
            <a:pPr algn="just"/>
            <a:endParaRPr lang="en-US" sz="2200" dirty="0">
              <a:latin typeface="Cambria" panose="02040503050406030204" pitchFamily="18" charset="0"/>
            </a:endParaRPr>
          </a:p>
          <a:p>
            <a:pPr algn="just"/>
            <a:r>
              <a:rPr lang="ro-RO" sz="2200" b="1" i="1" dirty="0">
                <a:latin typeface="Cambria" panose="02040503050406030204" pitchFamily="18" charset="0"/>
              </a:rPr>
              <a:t>Inode</a:t>
            </a:r>
            <a:r>
              <a:rPr lang="en-US" sz="2200" b="1" i="1" dirty="0">
                <a:latin typeface="Cambria" panose="02040503050406030204" pitchFamily="18" charset="0"/>
              </a:rPr>
              <a:t>:</a:t>
            </a:r>
            <a:r>
              <a:rPr lang="en-US" sz="2200" dirty="0">
                <a:latin typeface="Cambria" panose="02040503050406030204" pitchFamily="18" charset="0"/>
              </a:rPr>
              <a:t> </a:t>
            </a:r>
            <a:r>
              <a:rPr lang="ro-RO" sz="2200" dirty="0">
                <a:latin typeface="Cambria" panose="02040503050406030204" pitchFamily="18" charset="0"/>
              </a:rPr>
              <a:t>Număr unic atribuit fiecărui fișier din cadrul sistemului de fișiere</a:t>
            </a:r>
            <a:r>
              <a:rPr lang="en-US" sz="2200" dirty="0">
                <a:latin typeface="Cambria" panose="02040503050406030204" pitchFamily="18" charset="0"/>
              </a:rPr>
              <a:t>.</a:t>
            </a:r>
          </a:p>
          <a:p>
            <a:pPr algn="just"/>
            <a:endParaRPr lang="en-US" sz="2200" dirty="0">
              <a:latin typeface="Cambria" panose="02040503050406030204" pitchFamily="18" charset="0"/>
            </a:endParaRPr>
          </a:p>
          <a:p>
            <a:pPr algn="just"/>
            <a:r>
              <a:rPr lang="ro-RO" sz="2200" b="1" i="1" dirty="0">
                <a:latin typeface="Cambria" panose="02040503050406030204" pitchFamily="18" charset="0"/>
              </a:rPr>
              <a:t>Despre jurnalizare</a:t>
            </a:r>
            <a:r>
              <a:rPr lang="en-US" sz="2200" b="1" i="1" dirty="0">
                <a:latin typeface="Cambria" panose="02040503050406030204" pitchFamily="18" charset="0"/>
              </a:rPr>
              <a:t>:</a:t>
            </a:r>
          </a:p>
          <a:p>
            <a:pPr algn="just"/>
            <a:r>
              <a:rPr lang="ro-RO" sz="2200" dirty="0">
                <a:latin typeface="Cambria" panose="02040503050406030204" pitchFamily="18" charset="0"/>
              </a:rPr>
              <a:t>Pe măsură ce fișierele sunt modificate, metadatele sunt stocate inițial în memorie și nu pe disc</a:t>
            </a:r>
            <a:r>
              <a:rPr lang="en-US" sz="2200" dirty="0">
                <a:latin typeface="Cambria" panose="02040503050406030204" pitchFamily="18" charset="0"/>
              </a:rPr>
              <a:t>.</a:t>
            </a:r>
            <a:r>
              <a:rPr lang="ro-RO" sz="2200" dirty="0">
                <a:latin typeface="Cambria" panose="02040503050406030204" pitchFamily="18" charset="0"/>
              </a:rPr>
              <a:t> Acest lucru îmbunătățește viteza sistemului, având în vedere că scrierea tuturor modificărilor pe disc în momentul producerii lor ar duce la foarte multe accesări ale discului</a:t>
            </a:r>
            <a:r>
              <a:rPr lang="en-US" sz="2200" dirty="0">
                <a:latin typeface="Cambria" panose="02040503050406030204" pitchFamily="18" charset="0"/>
              </a:rPr>
              <a:t>.</a:t>
            </a:r>
          </a:p>
          <a:p>
            <a:pPr algn="just"/>
            <a:endParaRPr lang="en-US" sz="2200" dirty="0">
              <a:latin typeface="Cambria" panose="02040503050406030204" pitchFamily="18" charset="0"/>
            </a:endParaRPr>
          </a:p>
        </p:txBody>
      </p:sp>
    </p:spTree>
    <p:extLst>
      <p:ext uri="{BB962C8B-B14F-4D97-AF65-F5344CB8AC3E}">
        <p14:creationId xmlns:p14="http://schemas.microsoft.com/office/powerpoint/2010/main" val="44678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5AFCF62-E7AF-4842-9660-1A1232CE0C1C}" type="slidenum">
              <a:rPr lang="en-US" altLang="en-US">
                <a:latin typeface="Cambria" panose="02040503050406030204" pitchFamily="18" charset="0"/>
              </a:rPr>
              <a:pPr eaLnBrk="1" hangingPunct="1"/>
              <a:t>19</a:t>
            </a:fld>
            <a:endParaRPr lang="en-US" altLang="en-US">
              <a:latin typeface="Cambria" panose="02040503050406030204" pitchFamily="18" charset="0"/>
            </a:endParaRPr>
          </a:p>
        </p:txBody>
      </p:sp>
      <p:sp>
        <p:nvSpPr>
          <p:cNvPr id="11267"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Termeni cheie - sumar</a:t>
            </a:r>
            <a:endParaRPr lang="en-US" altLang="en-US" sz="3300" dirty="0">
              <a:latin typeface="Cambria" panose="02040503050406030204" pitchFamily="18" charset="0"/>
              <a:cs typeface="Times New Roman" pitchFamily="18" charset="0"/>
            </a:endParaRPr>
          </a:p>
        </p:txBody>
      </p:sp>
      <p:sp>
        <p:nvSpPr>
          <p:cNvPr id="3" name="TextBox 2"/>
          <p:cNvSpPr txBox="1"/>
          <p:nvPr/>
        </p:nvSpPr>
        <p:spPr>
          <a:xfrm>
            <a:off x="762000" y="685800"/>
            <a:ext cx="8001000" cy="5324535"/>
          </a:xfrm>
          <a:prstGeom prst="rect">
            <a:avLst/>
          </a:prstGeom>
          <a:noFill/>
        </p:spPr>
        <p:txBody>
          <a:bodyPr wrap="square" rtlCol="0">
            <a:spAutoFit/>
          </a:bodyPr>
          <a:lstStyle/>
          <a:p>
            <a:pPr algn="just"/>
            <a:r>
              <a:rPr lang="ro-RO" sz="2000" dirty="0">
                <a:latin typeface="Cambria" panose="02040503050406030204" pitchFamily="18" charset="0"/>
              </a:rPr>
              <a:t>La anumite intervale, metadatele sunt scrise pe disc în grupuri mari</a:t>
            </a:r>
            <a:r>
              <a:rPr lang="en-US" sz="2000" dirty="0">
                <a:latin typeface="Cambria" panose="02040503050406030204" pitchFamily="18" charset="0"/>
              </a:rPr>
              <a:t>;</a:t>
            </a:r>
            <a:r>
              <a:rPr lang="ro-RO" sz="2000" dirty="0">
                <a:latin typeface="Cambria" panose="02040503050406030204" pitchFamily="18" charset="0"/>
              </a:rPr>
              <a:t> acest proces se numește </a:t>
            </a:r>
            <a:r>
              <a:rPr lang="ro-RO" sz="2000" i="1" dirty="0">
                <a:latin typeface="Cambria" panose="02040503050406030204" pitchFamily="18" charset="0"/>
              </a:rPr>
              <a:t>sincronizare</a:t>
            </a:r>
            <a:r>
              <a:rPr lang="en-US" sz="2000" b="1" i="1" dirty="0">
                <a:latin typeface="Cambria" panose="02040503050406030204" pitchFamily="18" charset="0"/>
              </a:rPr>
              <a:t>.</a:t>
            </a:r>
            <a:r>
              <a:rPr lang="en-US" sz="2000" dirty="0">
                <a:latin typeface="Cambria" panose="02040503050406030204" pitchFamily="18" charset="0"/>
              </a:rPr>
              <a:t> </a:t>
            </a:r>
            <a:r>
              <a:rPr lang="ro-RO" sz="2000" dirty="0">
                <a:latin typeface="Cambria" panose="02040503050406030204" pitchFamily="18" charset="0"/>
              </a:rPr>
              <a:t>În mod normal totul va fi în regulă, cu excepția situațiilor în care apare o pierdere de curent sau o cădere a sistemului chiar înaintea unei sincronizări, în acest caz toate metadatele vor fi pierdute</a:t>
            </a:r>
            <a:r>
              <a:rPr lang="en-US" sz="2000" dirty="0">
                <a:latin typeface="Cambria" panose="02040503050406030204" pitchFamily="18" charset="0"/>
              </a:rPr>
              <a:t>.</a:t>
            </a:r>
          </a:p>
          <a:p>
            <a:pPr algn="just"/>
            <a:r>
              <a:rPr lang="ro-RO" sz="2000" dirty="0">
                <a:latin typeface="Cambria" panose="02040503050406030204" pitchFamily="18" charset="0"/>
              </a:rPr>
              <a:t>Un utilitar al sistemului, denumit </a:t>
            </a:r>
            <a:r>
              <a:rPr lang="en-US" sz="2000" b="1" i="1" dirty="0" err="1">
                <a:latin typeface="Cambria" panose="02040503050406030204" pitchFamily="18" charset="0"/>
              </a:rPr>
              <a:t>fsck</a:t>
            </a:r>
            <a:r>
              <a:rPr lang="ro-RO" sz="2000" i="1" dirty="0">
                <a:latin typeface="Cambria" panose="02040503050406030204" pitchFamily="18" charset="0"/>
              </a:rPr>
              <a:t>,</a:t>
            </a:r>
            <a:r>
              <a:rPr lang="en-US" sz="2000" dirty="0">
                <a:latin typeface="Cambria" panose="02040503050406030204" pitchFamily="18" charset="0"/>
              </a:rPr>
              <a:t> </a:t>
            </a:r>
            <a:r>
              <a:rPr lang="ro-RO" sz="2000" dirty="0">
                <a:latin typeface="Cambria" panose="02040503050406030204" pitchFamily="18" charset="0"/>
              </a:rPr>
              <a:t>poate rezolva astfel de cazuri, dar poate dura foarte mult pentru sisteme de fișiere de dimensiuni mari</a:t>
            </a:r>
            <a:r>
              <a:rPr lang="en-US" sz="2000" dirty="0">
                <a:latin typeface="Cambria" panose="02040503050406030204" pitchFamily="18" charset="0"/>
              </a:rPr>
              <a:t>.</a:t>
            </a:r>
          </a:p>
          <a:p>
            <a:pPr algn="just"/>
            <a:endParaRPr lang="en-US" sz="2000" dirty="0">
              <a:latin typeface="Cambria" panose="02040503050406030204" pitchFamily="18" charset="0"/>
            </a:endParaRPr>
          </a:p>
          <a:p>
            <a:pPr algn="just"/>
            <a:r>
              <a:rPr lang="ro-RO" sz="2000" dirty="0">
                <a:latin typeface="Cambria" panose="02040503050406030204" pitchFamily="18" charset="0"/>
              </a:rPr>
              <a:t>Jurnalizarea ajută la refacerea sistemului de fișiere</a:t>
            </a:r>
            <a:r>
              <a:rPr lang="en-US" sz="2000" dirty="0">
                <a:latin typeface="Cambria" panose="02040503050406030204" pitchFamily="18" charset="0"/>
              </a:rPr>
              <a:t>. </a:t>
            </a:r>
            <a:r>
              <a:rPr lang="ro-RO" sz="2000" dirty="0">
                <a:latin typeface="Cambria" panose="02040503050406030204" pitchFamily="18" charset="0"/>
              </a:rPr>
              <a:t>Pentru fiecare modificare făcută unei fișier, este stocată pe disc o intrare în jurnal</a:t>
            </a:r>
            <a:r>
              <a:rPr lang="en-US" sz="2000" dirty="0">
                <a:latin typeface="Cambria" panose="02040503050406030204" pitchFamily="18" charset="0"/>
              </a:rPr>
              <a:t>.</a:t>
            </a:r>
            <a:r>
              <a:rPr lang="ro-RO" sz="2000" dirty="0">
                <a:latin typeface="Cambria" panose="02040503050406030204" pitchFamily="18" charset="0"/>
              </a:rPr>
              <a:t> În timp ce acest lucru mărește numărul de scrieri, intrarea în jurnal are un impact mult mai mic asupra performanțelor discului decât în cazul scrierii metadatelor direct pe disc pentru fiecare modificare a vreunui fișier</a:t>
            </a:r>
            <a:r>
              <a:rPr lang="en-US" sz="2000" dirty="0">
                <a:latin typeface="Cambria" panose="02040503050406030204" pitchFamily="18" charset="0"/>
              </a:rPr>
              <a:t>.</a:t>
            </a:r>
            <a:endParaRPr lang="ro-RO" sz="2000" dirty="0">
              <a:latin typeface="Cambria" panose="02040503050406030204" pitchFamily="18" charset="0"/>
            </a:endParaRPr>
          </a:p>
          <a:p>
            <a:pPr algn="just"/>
            <a:r>
              <a:rPr lang="ro-RO" sz="2000" dirty="0">
                <a:latin typeface="Cambria" panose="02040503050406030204" pitchFamily="18" charset="0"/>
              </a:rPr>
              <a:t>Pe scurt, jurnalizarea ajută în cazul refacerii sistemelor de fișiere corupte, permițând reducerea numărului de scrieri pe disc</a:t>
            </a:r>
            <a:r>
              <a:rPr lang="en-US" sz="2000" dirty="0">
                <a:latin typeface="Cambria" panose="02040503050406030204" pitchFamily="18" charset="0"/>
              </a:rPr>
              <a:t>.</a:t>
            </a:r>
          </a:p>
          <a:p>
            <a:pPr algn="just"/>
            <a:endParaRPr lang="en-US" sz="2000" dirty="0">
              <a:latin typeface="Cambria" panose="02040503050406030204" pitchFamily="18" charset="0"/>
            </a:endParaRPr>
          </a:p>
        </p:txBody>
      </p:sp>
    </p:spTree>
    <p:extLst>
      <p:ext uri="{BB962C8B-B14F-4D97-AF65-F5344CB8AC3E}">
        <p14:creationId xmlns:p14="http://schemas.microsoft.com/office/powerpoint/2010/main" val="44207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2</a:t>
            </a:fld>
            <a:endParaRPr lang="en-US" altLang="en-US" dirty="0">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Introducere</a:t>
            </a:r>
            <a:endParaRPr lang="en-US" altLang="en-US" sz="3300" dirty="0">
              <a:latin typeface="Cambria" panose="02040503050406030204" pitchFamily="18" charset="0"/>
              <a:cs typeface="Times New Roman" pitchFamily="18" charset="0"/>
            </a:endParaRPr>
          </a:p>
        </p:txBody>
      </p:sp>
      <p:sp>
        <p:nvSpPr>
          <p:cNvPr id="3077" name="Text Box 47"/>
          <p:cNvSpPr txBox="1">
            <a:spLocks noChangeArrowheads="1"/>
          </p:cNvSpPr>
          <p:nvPr/>
        </p:nvSpPr>
        <p:spPr bwMode="auto">
          <a:xfrm>
            <a:off x="457200" y="1524000"/>
            <a:ext cx="8305800" cy="438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ro-RO" sz="2000" dirty="0">
                <a:latin typeface="Cambria" panose="02040503050406030204" pitchFamily="18" charset="0"/>
              </a:rPr>
              <a:t>Pentru a utiliza eficient resursele (de stocare ale) sistemului este necesară o bună schemă de partiționare</a:t>
            </a:r>
            <a:r>
              <a:rPr lang="en-US" sz="2000" dirty="0">
                <a:latin typeface="Cambria" panose="02040503050406030204" pitchFamily="18" charset="0"/>
              </a:rPr>
              <a:t>. </a:t>
            </a:r>
            <a:r>
              <a:rPr lang="ro-RO" sz="2000" dirty="0">
                <a:latin typeface="Cambria" panose="02040503050406030204" pitchFamily="18" charset="0"/>
              </a:rPr>
              <a:t>Cu toate că este posibil din punct de vedere tehnic să se facă modificări ale partițiilor după instalarea SO, acest lucru este, de regulă, complicat și conduce la timpi </a:t>
            </a:r>
            <a:r>
              <a:rPr lang="en-US" sz="2000" dirty="0">
                <a:latin typeface="Cambria" panose="02040503050406030204" pitchFamily="18" charset="0"/>
              </a:rPr>
              <a:t>“</a:t>
            </a:r>
            <a:r>
              <a:rPr lang="ro-RO" sz="2000" dirty="0">
                <a:latin typeface="Cambria" panose="02040503050406030204" pitchFamily="18" charset="0"/>
              </a:rPr>
              <a:t>morți</a:t>
            </a:r>
            <a:r>
              <a:rPr lang="en-US" sz="2000" dirty="0">
                <a:latin typeface="Cambria" panose="02040503050406030204" pitchFamily="18" charset="0"/>
              </a:rPr>
              <a:t>”. </a:t>
            </a:r>
            <a:endParaRPr lang="ro-RO" sz="2000" dirty="0">
              <a:latin typeface="Cambria" panose="02040503050406030204" pitchFamily="18" charset="0"/>
            </a:endParaRPr>
          </a:p>
          <a:p>
            <a:pPr algn="l" eaLnBrk="1" hangingPunct="1"/>
            <a:endParaRPr lang="en-US" sz="2000" dirty="0">
              <a:latin typeface="Cambria" panose="02040503050406030204" pitchFamily="18" charset="0"/>
            </a:endParaRPr>
          </a:p>
          <a:p>
            <a:pPr algn="l" eaLnBrk="1" hangingPunct="1"/>
            <a:r>
              <a:rPr lang="ro-RO" sz="2000" dirty="0">
                <a:latin typeface="Cambria" panose="02040503050406030204" pitchFamily="18" charset="0"/>
              </a:rPr>
              <a:t>Drept</a:t>
            </a:r>
            <a:r>
              <a:rPr lang="en-US" sz="2000" dirty="0">
                <a:latin typeface="Cambria" panose="02040503050406030204" pitchFamily="18" charset="0"/>
              </a:rPr>
              <a:t> </a:t>
            </a:r>
            <a:r>
              <a:rPr lang="ro-RO" sz="2000" dirty="0">
                <a:latin typeface="Cambria" panose="02040503050406030204" pitchFamily="18" charset="0"/>
              </a:rPr>
              <a:t>urmare</a:t>
            </a:r>
            <a:r>
              <a:rPr lang="en-US" sz="2000" dirty="0">
                <a:latin typeface="Cambria" panose="02040503050406030204" pitchFamily="18" charset="0"/>
              </a:rPr>
              <a:t>, </a:t>
            </a:r>
            <a:r>
              <a:rPr lang="ro-RO" sz="2000" dirty="0">
                <a:latin typeface="Cambria" panose="02040503050406030204" pitchFamily="18" charset="0"/>
              </a:rPr>
              <a:t>trebuie</a:t>
            </a:r>
            <a:r>
              <a:rPr lang="en-US" sz="2000" dirty="0">
                <a:latin typeface="Cambria" panose="02040503050406030204" pitchFamily="18" charset="0"/>
              </a:rPr>
              <a:t> s</a:t>
            </a:r>
            <a:r>
              <a:rPr lang="ro-RO" sz="2000" dirty="0">
                <a:latin typeface="Cambria" panose="02040503050406030204" pitchFamily="18" charset="0"/>
              </a:rPr>
              <a:t>ă ținem cont de folosirea sistemului înainte de a crea partițiile.</a:t>
            </a:r>
            <a:r>
              <a:rPr lang="en-US" sz="2000" dirty="0">
                <a:latin typeface="Cambria" panose="02040503050406030204" pitchFamily="18" charset="0"/>
              </a:rPr>
              <a:t> </a:t>
            </a:r>
          </a:p>
          <a:p>
            <a:pPr algn="l" eaLnBrk="1" hangingPunct="1"/>
            <a:endParaRPr lang="en-US" altLang="en-US" sz="2000" dirty="0">
              <a:latin typeface="Cambria" panose="02040503050406030204" pitchFamily="18" charset="0"/>
            </a:endParaRPr>
          </a:p>
          <a:p>
            <a:pPr algn="l" eaLnBrk="1" hangingPunct="1"/>
            <a:r>
              <a:rPr lang="ro-RO" altLang="en-US" sz="2000" dirty="0">
                <a:latin typeface="Cambria" panose="02040503050406030204" pitchFamily="18" charset="0"/>
              </a:rPr>
              <a:t>Partiționarea este necesară pentru a utiliza în  mod optim spațiul de pe hard disk. Un hard disk nou poate fi privit ca o clădire complet goală, </a:t>
            </a:r>
            <a:r>
              <a:rPr lang="ro-RO" sz="2000" dirty="0">
                <a:latin typeface="Cambria" panose="02040503050406030204" pitchFamily="18" charset="0"/>
              </a:rPr>
              <a:t>fără ziduri interioare sau etaje</a:t>
            </a:r>
            <a:r>
              <a:rPr lang="en-US" sz="2000" dirty="0">
                <a:latin typeface="Cambria" panose="02040503050406030204" pitchFamily="18" charset="0"/>
              </a:rPr>
              <a:t>. </a:t>
            </a:r>
            <a:r>
              <a:rPr lang="ro-RO" sz="2000" dirty="0">
                <a:latin typeface="Cambria" panose="02040503050406030204" pitchFamily="18" charset="0"/>
              </a:rPr>
              <a:t> O astfel de clădire  nu este folositoare, dar introducerea de pereți și etaje poate oferi o structură pentru utiulizarea eficientă a clădirii</a:t>
            </a:r>
            <a:r>
              <a:rPr lang="en-US" sz="2000" dirty="0">
                <a:latin typeface="Cambria" panose="02040503050406030204" pitchFamily="18" charset="0"/>
              </a:rPr>
              <a:t>.</a:t>
            </a:r>
          </a:p>
          <a:p>
            <a:pPr algn="l" eaLnBrk="1" hangingPunct="1"/>
            <a:endParaRPr lang="en-US" altLang="en-US" sz="1900" b="1" dirty="0">
              <a:latin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20</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Componentele sistemului de fișiere </a:t>
            </a:r>
            <a:r>
              <a:rPr lang="en-US" altLang="en-US" sz="3300" dirty="0">
                <a:latin typeface="Cambria" panose="02040503050406030204" pitchFamily="18" charset="0"/>
                <a:cs typeface="Times New Roman" pitchFamily="18" charset="0"/>
              </a:rPr>
              <a:t>Linux</a:t>
            </a:r>
          </a:p>
        </p:txBody>
      </p:sp>
      <p:sp>
        <p:nvSpPr>
          <p:cNvPr id="14340" name="Rectangle 3"/>
          <p:cNvSpPr>
            <a:spLocks noGrp="1" noChangeArrowheads="1"/>
          </p:cNvSpPr>
          <p:nvPr>
            <p:ph type="body" idx="1"/>
          </p:nvPr>
        </p:nvSpPr>
        <p:spPr>
          <a:xfrm>
            <a:off x="457200" y="1447800"/>
            <a:ext cx="8458200" cy="4953000"/>
          </a:xfrm>
        </p:spPr>
        <p:txBody>
          <a:bodyPr/>
          <a:lstStyle/>
          <a:p>
            <a:pPr eaLnBrk="1" hangingPunct="1">
              <a:lnSpc>
                <a:spcPct val="80000"/>
              </a:lnSpc>
              <a:buFontTx/>
              <a:buNone/>
            </a:pPr>
            <a:r>
              <a:rPr lang="ro-RO" altLang="en-US" sz="2000" dirty="0">
                <a:latin typeface="Cambria" panose="02040503050406030204" pitchFamily="18" charset="0"/>
                <a:cs typeface="Times New Roman" pitchFamily="18" charset="0"/>
              </a:rPr>
              <a:t>Termenul</a:t>
            </a:r>
            <a:r>
              <a:rPr lang="en-US" altLang="en-US" sz="2000" dirty="0">
                <a:latin typeface="Cambria" panose="02040503050406030204" pitchFamily="18" charset="0"/>
                <a:cs typeface="Times New Roman" pitchFamily="18" charset="0"/>
              </a:rPr>
              <a:t> de “</a:t>
            </a:r>
            <a:r>
              <a:rPr lang="ro-RO" altLang="en-US" sz="2000" dirty="0">
                <a:latin typeface="Cambria" panose="02040503050406030204" pitchFamily="18" charset="0"/>
                <a:cs typeface="Times New Roman" pitchFamily="18" charset="0"/>
              </a:rPr>
              <a:t>sisteme</a:t>
            </a:r>
            <a:r>
              <a:rPr lang="en-US" altLang="en-US" sz="2000" dirty="0">
                <a:latin typeface="Cambria" panose="02040503050406030204" pitchFamily="18" charset="0"/>
                <a:cs typeface="Times New Roman" pitchFamily="18" charset="0"/>
              </a:rPr>
              <a:t> de fi</a:t>
            </a:r>
            <a:r>
              <a:rPr lang="ro-RO" altLang="en-US" sz="2000" dirty="0">
                <a:latin typeface="Cambria" panose="02040503050406030204" pitchFamily="18" charset="0"/>
                <a:cs typeface="Times New Roman" pitchFamily="18" charset="0"/>
              </a:rPr>
              <a:t>șiere </a:t>
            </a:r>
            <a:r>
              <a:rPr lang="en-US" altLang="en-US" sz="2000" dirty="0">
                <a:latin typeface="Cambria" panose="02040503050406030204" pitchFamily="18" charset="0"/>
                <a:cs typeface="Times New Roman" pitchFamily="18" charset="0"/>
              </a:rPr>
              <a:t>Linux" </a:t>
            </a:r>
            <a:r>
              <a:rPr lang="ro-RO" altLang="en-US" sz="2000" dirty="0">
                <a:latin typeface="Cambria" panose="02040503050406030204" pitchFamily="18" charset="0"/>
                <a:cs typeface="Times New Roman" pitchFamily="18" charset="0"/>
              </a:rPr>
              <a:t>se confundă deseori cu familia de sisteme de fișiere </a:t>
            </a:r>
            <a:r>
              <a:rPr lang="en-US" altLang="en-US" sz="2000" i="1" dirty="0">
                <a:latin typeface="Cambria" panose="02040503050406030204" pitchFamily="18" charset="0"/>
                <a:cs typeface="Times New Roman" pitchFamily="18" charset="0"/>
              </a:rPr>
              <a:t>ext2/ext3/ext4</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Cu toate că există o serie de diferențe între acestea, elementele de bază sunt aceleași</a:t>
            </a:r>
            <a:r>
              <a:rPr lang="en-US" altLang="en-US" sz="2000" dirty="0">
                <a:latin typeface="Cambria" panose="02040503050406030204" pitchFamily="18" charset="0"/>
                <a:cs typeface="Times New Roman" pitchFamily="18" charset="0"/>
              </a:rPr>
              <a:t>:</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ro-RO" altLang="en-US" sz="2000" b="1" i="1" dirty="0">
                <a:latin typeface="Cambria" panose="02040503050406030204" pitchFamily="18" charset="0"/>
                <a:cs typeface="Times New Roman" pitchFamily="18" charset="0"/>
              </a:rPr>
              <a:t>Superblocul</a:t>
            </a:r>
            <a:r>
              <a:rPr lang="en-US" altLang="en-US" sz="2000" b="1" i="1"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reprezintă o zonă de la începutul sistemului de fișiere</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Această zonă este folosită pentru stocarea informațiilor importante despre sistemul de fișiere</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incluzând dimensiunea, tipul și ce blocuri de date sunt discponibile</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Superblocul este o componentă cheie a sistemului de fișiere</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un superbloc corupt va face sistemul de fișiere inaccesibil</a:t>
            </a:r>
            <a:r>
              <a:rPr lang="en-US" altLang="en-US" sz="2000" dirty="0">
                <a:latin typeface="Cambria" panose="02040503050406030204" pitchFamily="18" charset="0"/>
                <a:cs typeface="Times New Roman" pitchFamily="18" charset="0"/>
              </a:rPr>
              <a:t>.</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ro-RO" altLang="en-US" sz="2000" b="1" i="1" dirty="0">
                <a:latin typeface="Cambria" panose="02040503050406030204" pitchFamily="18" charset="0"/>
                <a:cs typeface="Times New Roman" pitchFamily="18" charset="0"/>
              </a:rPr>
              <a:t>Blocul de grup</a:t>
            </a:r>
            <a:r>
              <a:rPr lang="en-US" altLang="en-US" sz="2000" b="1" i="1" dirty="0">
                <a:latin typeface="Cambria" panose="02040503050406030204" pitchFamily="18" charset="0"/>
                <a:cs typeface="Times New Roman" pitchFamily="18" charset="0"/>
              </a:rPr>
              <a: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Sistemul de fișiere este divizat în mai multe secțiuni denumite </a:t>
            </a:r>
            <a:r>
              <a:rPr lang="ro-RO" altLang="en-US" sz="2000" i="1" dirty="0">
                <a:latin typeface="Cambria" panose="02040503050406030204" pitchFamily="18" charset="0"/>
                <a:cs typeface="Times New Roman" pitchFamily="18" charset="0"/>
              </a:rPr>
              <a:t>grupuri</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Blocul de grup servește pentru a stoca datele despre un grup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Fiecare bloc de grup conține și o copie a superblocului</a:t>
            </a:r>
            <a:r>
              <a:rPr lang="en-US" altLang="en-US" sz="2000" dirty="0">
                <a:latin typeface="Cambria" panose="02040503050406030204" pitchFamily="18" charset="0"/>
                <a:cs typeface="Times New Roman" pitchFamily="18" charset="0"/>
              </a:rPr>
              <a:t>.</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ro-RO" altLang="en-US" sz="2000" b="1" i="1" dirty="0">
                <a:latin typeface="Cambria" panose="02040503050406030204" pitchFamily="18" charset="0"/>
                <a:cs typeface="Times New Roman" pitchFamily="18" charset="0"/>
              </a:rPr>
              <a:t>Tabela Inode</a:t>
            </a:r>
            <a:r>
              <a:rPr lang="en-US" altLang="en-US" sz="2000" b="1" i="1" dirty="0">
                <a:latin typeface="Cambria" panose="02040503050406030204" pitchFamily="18" charset="0"/>
                <a:cs typeface="Times New Roman" pitchFamily="18" charset="0"/>
              </a:rPr>
              <a: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Fiecare fișier are asociat un număr unic denumit </a:t>
            </a:r>
            <a:r>
              <a:rPr lang="ro-RO" altLang="en-US" sz="2000" i="1" dirty="0">
                <a:latin typeface="Cambria" panose="02040503050406030204" pitchFamily="18" charset="0"/>
                <a:cs typeface="Times New Roman" pitchFamily="18" charset="0"/>
              </a:rPr>
              <a:t>inode.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Acest </a:t>
            </a:r>
            <a:r>
              <a:rPr lang="ro-RO" altLang="en-US" sz="2000" i="1" dirty="0">
                <a:latin typeface="Cambria" panose="02040503050406030204" pitchFamily="18" charset="0"/>
                <a:cs typeface="Times New Roman" pitchFamily="18" charset="0"/>
              </a:rPr>
              <a:t>inode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este asociat cu o tabelă ce stochează metadatele referitoare la fișiere</a:t>
            </a:r>
            <a:r>
              <a:rPr lang="en-US" altLang="en-US" sz="2000" dirty="0">
                <a:latin typeface="Cambria" panose="02040503050406030204" pitchFamily="18" charset="0"/>
                <a:cs typeface="Times New Roman" pitchFamily="18" charset="0"/>
              </a:rPr>
              <a:t>.</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21</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Sisteme</a:t>
            </a:r>
            <a:r>
              <a:rPr lang="en-US" altLang="en-US" sz="3300" dirty="0">
                <a:latin typeface="Cambria" panose="02040503050406030204" pitchFamily="18" charset="0"/>
                <a:cs typeface="Times New Roman" pitchFamily="18" charset="0"/>
              </a:rPr>
              <a:t> de fi</a:t>
            </a:r>
            <a:r>
              <a:rPr lang="ro-RO" altLang="en-US" sz="3300" dirty="0">
                <a:latin typeface="Cambria" panose="02040503050406030204" pitchFamily="18" charset="0"/>
                <a:cs typeface="Times New Roman" pitchFamily="18" charset="0"/>
              </a:rPr>
              <a:t>șiere fizice</a:t>
            </a:r>
            <a:r>
              <a:rPr lang="en-US" altLang="en-US" sz="3300" dirty="0">
                <a:latin typeface="Cambria" panose="02040503050406030204" pitchFamily="18" charset="0"/>
                <a:cs typeface="Times New Roman" pitchFamily="18" charset="0"/>
              </a:rPr>
              <a:t> vs.</a:t>
            </a:r>
            <a:r>
              <a:rPr lang="ro-RO" altLang="en-US" sz="3300" dirty="0">
                <a:latin typeface="Cambria" panose="02040503050406030204" pitchFamily="18" charset="0"/>
                <a:cs typeface="Times New Roman" pitchFamily="18" charset="0"/>
              </a:rPr>
              <a:t> virtuale</a:t>
            </a:r>
            <a:endParaRPr lang="en-US" altLang="en-US" sz="3300" dirty="0">
              <a:latin typeface="Cambria" panose="02040503050406030204" pitchFamily="18" charset="0"/>
              <a:cs typeface="Times New Roman" pitchFamily="18" charset="0"/>
            </a:endParaRPr>
          </a:p>
        </p:txBody>
      </p:sp>
      <p:sp>
        <p:nvSpPr>
          <p:cNvPr id="14340" name="Rectangle 3"/>
          <p:cNvSpPr>
            <a:spLocks noGrp="1" noChangeArrowheads="1"/>
          </p:cNvSpPr>
          <p:nvPr>
            <p:ph type="body" idx="1"/>
          </p:nvPr>
        </p:nvSpPr>
        <p:spPr>
          <a:xfrm>
            <a:off x="457200" y="1447800"/>
            <a:ext cx="8458200" cy="4953000"/>
          </a:xfrm>
        </p:spPr>
        <p:txBody>
          <a:bodyPr/>
          <a:lstStyle/>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ro-RO" altLang="en-US" sz="2000" dirty="0">
                <a:latin typeface="Cambria" panose="02040503050406030204" pitchFamily="18" charset="0"/>
                <a:cs typeface="Times New Roman" pitchFamily="18" charset="0"/>
              </a:rPr>
              <a:t>În cazul SO Windows folosim litere urmate de semnul : </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C:, D:, etc.</a:t>
            </a:r>
            <a:r>
              <a:rPr lang="en-US" altLang="en-US" sz="2000" dirty="0">
                <a:latin typeface="Cambria" panose="02040503050406030204" pitchFamily="18" charset="0"/>
                <a:cs typeface="Times New Roman" pitchFamily="18" charset="0"/>
              </a:rPr>
              <a:t>)</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ro-RO" altLang="en-US" sz="2000" dirty="0">
                <a:latin typeface="Cambria" panose="02040503050406030204" pitchFamily="18" charset="0"/>
                <a:cs typeface="Times New Roman" pitchFamily="18" charset="0"/>
              </a:rPr>
              <a:t>În Linux nu avem litere asociate discurilor; aici, fiecărei partiții îi este asociat un nume de genul</a:t>
            </a:r>
            <a:r>
              <a:rPr lang="en-US" altLang="en-US" sz="2000" dirty="0">
                <a:latin typeface="Cambria" panose="02040503050406030204" pitchFamily="18" charset="0"/>
                <a:cs typeface="Times New Roman" pitchFamily="18" charset="0"/>
              </a:rPr>
              <a:t>:</a:t>
            </a: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en-US" altLang="en-US" sz="2000" i="1" dirty="0">
                <a:latin typeface="Cambria" panose="02040503050406030204" pitchFamily="18" charset="0"/>
                <a:cs typeface="Times New Roman" pitchFamily="18" charset="0"/>
              </a:rPr>
              <a:t>/dev/sda1</a:t>
            </a:r>
            <a:r>
              <a:rPr lang="en-US" altLang="en-US" sz="2000" dirty="0">
                <a:latin typeface="Cambria" panose="02040503050406030204" pitchFamily="18" charset="0"/>
                <a:cs typeface="Times New Roman" pitchFamily="18" charset="0"/>
              </a:rPr>
              <a:t>, </a:t>
            </a:r>
            <a:r>
              <a:rPr lang="en-US" altLang="en-US" sz="2000" i="1" dirty="0">
                <a:latin typeface="Cambria" panose="02040503050406030204" pitchFamily="18" charset="0"/>
                <a:cs typeface="Times New Roman" pitchFamily="18" charset="0"/>
              </a:rPr>
              <a:t>/dev/sda2</a:t>
            </a:r>
            <a:r>
              <a:rPr lang="en-US" altLang="en-US" sz="2000" dirty="0">
                <a:latin typeface="Cambria" panose="02040503050406030204" pitchFamily="18" charset="0"/>
                <a:cs typeface="Times New Roman" pitchFamily="18" charset="0"/>
              </a:rPr>
              <a:t>, </a:t>
            </a:r>
            <a:r>
              <a:rPr lang="en-US" altLang="en-US" sz="2000" dirty="0" err="1">
                <a:latin typeface="Cambria" panose="02040503050406030204" pitchFamily="18" charset="0"/>
                <a:cs typeface="Times New Roman" pitchFamily="18" charset="0"/>
              </a:rPr>
              <a:t>etc</a:t>
            </a:r>
            <a:r>
              <a:rPr lang="ro-RO" altLang="en-US" sz="2000" dirty="0">
                <a:latin typeface="Cambria" panose="02040503050406030204" pitchFamily="18" charset="0"/>
                <a:cs typeface="Times New Roman" pitchFamily="18" charset="0"/>
              </a:rPr>
              <a: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 pentru partiții de echipamente </a:t>
            </a:r>
            <a:r>
              <a:rPr lang="en-US" altLang="en-US" sz="2000" dirty="0">
                <a:latin typeface="Cambria" panose="02040503050406030204" pitchFamily="18" charset="0"/>
                <a:cs typeface="Times New Roman" pitchFamily="18" charset="0"/>
              </a:rPr>
              <a:t>SATA, SCSI </a:t>
            </a:r>
            <a:r>
              <a:rPr lang="ro-RO" altLang="en-US" sz="2000" dirty="0">
                <a:latin typeface="Cambria" panose="02040503050406030204" pitchFamily="18" charset="0"/>
                <a:cs typeface="Times New Roman" pitchFamily="18" charset="0"/>
              </a:rPr>
              <a:t>și</a:t>
            </a:r>
            <a:r>
              <a:rPr lang="en-US" altLang="en-US" sz="2000" dirty="0">
                <a:latin typeface="Cambria" panose="02040503050406030204" pitchFamily="18" charset="0"/>
                <a:cs typeface="Times New Roman" pitchFamily="18" charset="0"/>
              </a:rPr>
              <a:t> USB</a:t>
            </a: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en-US" altLang="en-US" sz="2000" i="1" dirty="0">
                <a:latin typeface="Cambria" panose="02040503050406030204" pitchFamily="18" charset="0"/>
                <a:cs typeface="Times New Roman" pitchFamily="18" charset="0"/>
              </a:rPr>
              <a:t>/dev/hda1</a:t>
            </a:r>
            <a:r>
              <a:rPr lang="en-US" altLang="en-US" sz="2000" dirty="0">
                <a:latin typeface="Cambria" panose="02040503050406030204" pitchFamily="18" charset="0"/>
                <a:cs typeface="Times New Roman" pitchFamily="18" charset="0"/>
              </a:rPr>
              <a:t>, </a:t>
            </a:r>
            <a:r>
              <a:rPr lang="en-US" altLang="en-US" sz="2000" i="1" dirty="0">
                <a:latin typeface="Cambria" panose="02040503050406030204" pitchFamily="18" charset="0"/>
                <a:cs typeface="Times New Roman" pitchFamily="18" charset="0"/>
              </a:rPr>
              <a:t>/dev/hda2</a:t>
            </a:r>
            <a:r>
              <a:rPr lang="en-US" altLang="en-US" sz="2000" dirty="0">
                <a:latin typeface="Cambria" panose="02040503050406030204" pitchFamily="18" charset="0"/>
                <a:cs typeface="Times New Roman" pitchFamily="18" charset="0"/>
              </a:rPr>
              <a:t>, </a:t>
            </a:r>
            <a:r>
              <a:rPr lang="en-US" altLang="en-US" sz="2000" dirty="0" err="1">
                <a:latin typeface="Cambria" panose="02040503050406030204" pitchFamily="18" charset="0"/>
                <a:cs typeface="Times New Roman" pitchFamily="18" charset="0"/>
              </a:rPr>
              <a:t>etc</a:t>
            </a:r>
            <a:r>
              <a:rPr lang="ro-RO" altLang="en-US" sz="2000" dirty="0">
                <a:latin typeface="Cambria" panose="02040503050406030204" pitchFamily="18" charset="0"/>
                <a:cs typeface="Times New Roman" pitchFamily="18" charset="0"/>
              </a:rPr>
              <a:t>., pentru partiții </a:t>
            </a:r>
            <a:r>
              <a:rPr lang="en-US" altLang="en-US" sz="2000" dirty="0">
                <a:latin typeface="Cambria" panose="02040503050406030204" pitchFamily="18" charset="0"/>
                <a:cs typeface="Times New Roman" pitchFamily="18" charset="0"/>
              </a:rPr>
              <a:t>PATA/IDE </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ro-RO" altLang="en-US" sz="2000" dirty="0">
                <a:latin typeface="Cambria" panose="02040503050406030204" pitchFamily="18" charset="0"/>
                <a:cs typeface="Times New Roman" pitchFamily="18" charset="0"/>
              </a:rPr>
              <a:t>Utilizatorii nu accesează fișierele stocate pe aceste partiții folosind direct aceste nume de dispozitive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Astfel, aceste fișiere de echipament sunt înglobate în structura de directoare prin operația de </a:t>
            </a:r>
            <a:r>
              <a:rPr lang="ro-RO" altLang="en-US" sz="2000" i="1" dirty="0">
                <a:latin typeface="Cambria" panose="02040503050406030204" pitchFamily="18" charset="0"/>
                <a:cs typeface="Times New Roman" pitchFamily="18" charset="0"/>
              </a:rPr>
              <a:t>montare </a:t>
            </a:r>
            <a:r>
              <a:rPr lang="ro-RO" altLang="en-US" sz="2000" dirty="0">
                <a:latin typeface="Cambria" panose="02040503050406030204" pitchFamily="18" charset="0"/>
                <a:cs typeface="Times New Roman" pitchFamily="18" charset="0"/>
              </a:rPr>
              <a:t>a partiției sistemului de fișiere sub un arbore director</a:t>
            </a:r>
            <a:r>
              <a:rPr lang="en-US" altLang="en-US" sz="2000" dirty="0">
                <a:latin typeface="Cambria" panose="02040503050406030204" pitchFamily="18" charset="0"/>
                <a:cs typeface="Times New Roman" pitchFamily="18" charset="0"/>
              </a:rPr>
              <a:t>.</a:t>
            </a:r>
          </a:p>
        </p:txBody>
      </p:sp>
    </p:spTree>
    <p:extLst>
      <p:ext uri="{BB962C8B-B14F-4D97-AF65-F5344CB8AC3E}">
        <p14:creationId xmlns:p14="http://schemas.microsoft.com/office/powerpoint/2010/main" val="3636040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22</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Sisteme de fișiere virtuale</a:t>
            </a:r>
            <a:endParaRPr lang="en-US" altLang="en-US" sz="3300" dirty="0">
              <a:latin typeface="Cambria" panose="02040503050406030204" pitchFamily="18" charset="0"/>
              <a:cs typeface="Times New Roman" pitchFamily="18" charset="0"/>
            </a:endParaRPr>
          </a:p>
        </p:txBody>
      </p:sp>
      <p:pic>
        <p:nvPicPr>
          <p:cNvPr id="5" name="Picture 4" descr="https://ndg-content-dev.s3.amazonaws.com/media/images/lpic1-s1/119.3.6_2.png"/>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934200" cy="4419600"/>
          </a:xfrm>
          <a:prstGeom prst="rect">
            <a:avLst/>
          </a:prstGeom>
          <a:noFill/>
          <a:ln>
            <a:noFill/>
          </a:ln>
        </p:spPr>
      </p:pic>
    </p:spTree>
    <p:extLst>
      <p:ext uri="{BB962C8B-B14F-4D97-AF65-F5344CB8AC3E}">
        <p14:creationId xmlns:p14="http://schemas.microsoft.com/office/powerpoint/2010/main" val="52287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23</a:t>
            </a:fld>
            <a:endParaRPr lang="en-US" altLang="en-US">
              <a:latin typeface="Cambria" panose="02040503050406030204" pitchFamily="18" charset="0"/>
            </a:endParaRPr>
          </a:p>
        </p:txBody>
      </p:sp>
      <p:sp>
        <p:nvSpPr>
          <p:cNvPr id="15363"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Conclusions</a:t>
            </a:r>
            <a:r>
              <a:rPr lang="ro-RO" altLang="en-US" sz="3300" dirty="0">
                <a:latin typeface="Cambria" panose="02040503050406030204" pitchFamily="18" charset="0"/>
                <a:cs typeface="Times New Roman" pitchFamily="18" charset="0"/>
              </a:rPr>
              <a:t> (2)</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4114800"/>
            <a:ext cx="8229600" cy="2286000"/>
          </a:xfrm>
        </p:spPr>
        <p:txBody>
          <a:bodyPr/>
          <a:lstStyle/>
          <a:p>
            <a:pPr marL="0" indent="0" eaLnBrk="1" hangingPunct="1">
              <a:lnSpc>
                <a:spcPct val="80000"/>
              </a:lnSpc>
              <a:buNone/>
            </a:pPr>
            <a:r>
              <a:rPr lang="ro-RO" altLang="en-US" sz="2000" dirty="0">
                <a:latin typeface="Cambria" panose="02040503050406030204" pitchFamily="18" charset="0"/>
                <a:cs typeface="Times New Roman" pitchFamily="18" charset="0"/>
              </a:rPr>
              <a:t>Toate fișierele din directorul </a:t>
            </a:r>
            <a:r>
              <a:rPr lang="en-US" altLang="en-US" sz="2000" i="1" dirty="0">
                <a:latin typeface="Cambria" panose="02040503050406030204" pitchFamily="18" charset="0"/>
                <a:cs typeface="Times New Roman" pitchFamily="18" charset="0"/>
              </a:rPr>
              <a:t>/home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sunt stocate în sistemul de fișiere </a:t>
            </a:r>
            <a:r>
              <a:rPr lang="en-US" altLang="en-US" sz="2000" dirty="0">
                <a:latin typeface="Cambria" panose="02040503050406030204" pitchFamily="18" charset="0"/>
                <a:cs typeface="Times New Roman" pitchFamily="18" charset="0"/>
              </a:rPr>
              <a:t>directory </a:t>
            </a:r>
            <a:r>
              <a:rPr lang="ro-RO" altLang="en-US" sz="2000" dirty="0">
                <a:latin typeface="Cambria" panose="02040503050406030204" pitchFamily="18" charset="0"/>
                <a:cs typeface="Times New Roman" pitchFamily="18" charset="0"/>
              </a:rPr>
              <a:t>localizat pe partiția</a:t>
            </a:r>
            <a:r>
              <a:rPr lang="en-US" altLang="en-US" sz="2000" i="1" dirty="0">
                <a:latin typeface="Cambria" panose="02040503050406030204" pitchFamily="18" charset="0"/>
                <a:cs typeface="Times New Roman" pitchFamily="18" charset="0"/>
              </a:rPr>
              <a:t>/dev/sda3</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În mod asemănător, toate fișierele sub directorul </a:t>
            </a:r>
            <a:r>
              <a:rPr lang="en-US" altLang="en-US" sz="2000" i="1" dirty="0">
                <a:latin typeface="Cambria" panose="02040503050406030204" pitchFamily="18" charset="0"/>
                <a:cs typeface="Times New Roman" pitchFamily="18" charset="0"/>
              </a:rPr>
              <a:t>/</a:t>
            </a:r>
            <a:r>
              <a:rPr lang="en-US" altLang="en-US" sz="2000" i="1" dirty="0" err="1">
                <a:latin typeface="Cambria" panose="02040503050406030204" pitchFamily="18" charset="0"/>
                <a:cs typeface="Times New Roman" pitchFamily="18" charset="0"/>
              </a:rPr>
              <a:t>var</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sunt stocate în sistemul de fișiere de pe partiția </a:t>
            </a:r>
            <a:r>
              <a:rPr lang="en-US" altLang="en-US" sz="2000" i="1" dirty="0">
                <a:latin typeface="Cambria" panose="02040503050406030204" pitchFamily="18" charset="0"/>
                <a:cs typeface="Times New Roman" pitchFamily="18" charset="0"/>
              </a:rPr>
              <a:t>/dev/sda2</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Astfel, </a:t>
            </a:r>
            <a:r>
              <a:rPr lang="en-US" altLang="en-US" sz="2000" i="1" dirty="0">
                <a:latin typeface="Cambria" panose="02040503050406030204" pitchFamily="18" charset="0"/>
                <a:cs typeface="Times New Roman" pitchFamily="18" charset="0"/>
              </a:rPr>
              <a:t>/home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și</a:t>
            </a:r>
            <a:r>
              <a:rPr lang="en-US" altLang="en-US" sz="2000" dirty="0">
                <a:latin typeface="Cambria" panose="02040503050406030204" pitchFamily="18" charset="0"/>
                <a:cs typeface="Times New Roman" pitchFamily="18" charset="0"/>
              </a:rPr>
              <a:t> </a:t>
            </a:r>
            <a:r>
              <a:rPr lang="en-US" altLang="en-US" sz="2000" i="1" dirty="0">
                <a:latin typeface="Cambria" panose="02040503050406030204" pitchFamily="18" charset="0"/>
                <a:cs typeface="Times New Roman" pitchFamily="18" charset="0"/>
              </a:rPr>
              <a:t>/</a:t>
            </a:r>
            <a:r>
              <a:rPr lang="en-US" altLang="en-US" sz="2000" i="1" dirty="0" err="1">
                <a:latin typeface="Cambria" panose="02040503050406030204" pitchFamily="18" charset="0"/>
                <a:cs typeface="Times New Roman" pitchFamily="18" charset="0"/>
              </a:rPr>
              <a:t>var</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reprezintă directoare </a:t>
            </a:r>
            <a:r>
              <a:rPr lang="en-US" altLang="en-US" sz="2000" dirty="0">
                <a:latin typeface="Cambria" panose="02040503050406030204" pitchFamily="18" charset="0"/>
                <a:cs typeface="Times New Roman" pitchFamily="18" charset="0"/>
              </a:rPr>
              <a:t>“</a:t>
            </a:r>
            <a:r>
              <a:rPr lang="en-US" altLang="en-US" sz="2000" i="1" dirty="0">
                <a:latin typeface="Cambria" panose="02040503050406030204" pitchFamily="18" charset="0"/>
                <a:cs typeface="Times New Roman" pitchFamily="18" charset="0"/>
              </a:rPr>
              <a:t>mount point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Directorul </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este, de asemenea, un mount point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spre exemplu pentru partiția </a:t>
            </a:r>
            <a:r>
              <a:rPr lang="en-US" altLang="en-US" sz="2000" i="1" dirty="0">
                <a:latin typeface="Cambria" panose="02040503050406030204" pitchFamily="18" charset="0"/>
                <a:cs typeface="Times New Roman" pitchFamily="18" charset="0"/>
              </a:rPr>
              <a:t>/dev/sda1</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Procesul de plasare a unui sistem de fișiere sub un </a:t>
            </a:r>
            <a:r>
              <a:rPr lang="en-US" altLang="en-US" sz="2000" dirty="0">
                <a:latin typeface="Cambria" panose="02040503050406030204" pitchFamily="18" charset="0"/>
                <a:cs typeface="Times New Roman" pitchFamily="18" charset="0"/>
              </a:rPr>
              <a:t>“mount point” se </a:t>
            </a:r>
            <a:r>
              <a:rPr lang="ro-RO" altLang="en-US" sz="2000" dirty="0">
                <a:latin typeface="Cambria" panose="02040503050406030204" pitchFamily="18" charset="0"/>
                <a:cs typeface="Times New Roman" pitchFamily="18" charset="0"/>
              </a:rPr>
              <a:t>numește</a:t>
            </a:r>
            <a:r>
              <a:rPr lang="en-US" altLang="en-US" sz="2000" dirty="0">
                <a:latin typeface="Cambria" panose="02040503050406030204" pitchFamily="18" charset="0"/>
                <a:cs typeface="Times New Roman" pitchFamily="18" charset="0"/>
              </a:rPr>
              <a:t>  </a:t>
            </a:r>
            <a:r>
              <a:rPr lang="ro-RO" altLang="en-US" sz="2000" i="1" dirty="0">
                <a:latin typeface="Cambria" panose="02040503050406030204" pitchFamily="18" charset="0"/>
                <a:cs typeface="Times New Roman" pitchFamily="18" charset="0"/>
              </a:rPr>
              <a:t>montare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Acest lucru se face automat la pornirea calculatorului sau manual prin utilizarea comenzii </a:t>
            </a:r>
            <a:r>
              <a:rPr lang="ro-RO" altLang="en-US" sz="2000" i="1" dirty="0">
                <a:latin typeface="Cambria" panose="02040503050406030204" pitchFamily="18" charset="0"/>
                <a:cs typeface="Times New Roman" pitchFamily="18" charset="0"/>
              </a:rPr>
              <a:t> mount</a:t>
            </a:r>
            <a:r>
              <a:rPr lang="en-US" altLang="en-US" sz="2000" dirty="0">
                <a:latin typeface="Cambria" panose="02040503050406030204" pitchFamily="18" charset="0"/>
                <a:cs typeface="Times New Roman" pitchFamily="18" charset="0"/>
              </a:rPr>
              <a:t>.</a:t>
            </a:r>
          </a:p>
        </p:txBody>
      </p:sp>
      <p:pic>
        <p:nvPicPr>
          <p:cNvPr id="5" name="Picture 4" descr="https://ndg-content-dev.s3.amazonaws.com/media/images/lpic1-s1/119.3.6_3.png"/>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804852" cy="38754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24</a:t>
            </a:fld>
            <a:endParaRPr lang="en-US" altLang="en-US">
              <a:latin typeface="Cambria" panose="02040503050406030204" pitchFamily="18" charset="0"/>
            </a:endParaRPr>
          </a:p>
        </p:txBody>
      </p:sp>
      <p:sp>
        <p:nvSpPr>
          <p:cNvPr id="15363"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Sisteme de fișiere virtuale</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1219200"/>
            <a:ext cx="8229600" cy="838200"/>
          </a:xfrm>
        </p:spPr>
        <p:txBody>
          <a:bodyPr/>
          <a:lstStyle/>
          <a:p>
            <a:pPr marL="0" indent="0" eaLnBrk="1" hangingPunct="1">
              <a:lnSpc>
                <a:spcPct val="80000"/>
              </a:lnSpc>
              <a:buNone/>
            </a:pPr>
            <a:r>
              <a:rPr lang="ro-RO" altLang="en-US" sz="2000" dirty="0">
                <a:latin typeface="Cambria" panose="02040503050406030204" pitchFamily="18" charset="0"/>
                <a:cs typeface="Times New Roman" pitchFamily="18" charset="0"/>
              </a:rPr>
              <a:t>Dacă un administrator realizează operația inversă montării (</a:t>
            </a:r>
            <a:r>
              <a:rPr lang="en-US" altLang="en-US" sz="2000" b="1" i="1" dirty="0">
                <a:latin typeface="Cambria" panose="02040503050406030204" pitchFamily="18" charset="0"/>
                <a:cs typeface="Times New Roman" pitchFamily="18" charset="0"/>
              </a:rPr>
              <a:t>unmount</a:t>
            </a:r>
            <a:r>
              <a:rPr lang="ro-RO" altLang="en-US" sz="2000" i="1" dirty="0">
                <a:latin typeface="Cambria" panose="02040503050406030204" pitchFamily="18" charset="0"/>
                <a:cs typeface="Times New Roman" pitchFamily="18" charset="0"/>
              </a:rPr>
              <a: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pe sistemul de fișiere </a:t>
            </a:r>
            <a:r>
              <a:rPr lang="en-US" altLang="en-US" sz="2000" i="1" dirty="0">
                <a:latin typeface="Cambria" panose="02040503050406030204" pitchFamily="18" charset="0"/>
                <a:cs typeface="Times New Roman" pitchFamily="18" charset="0"/>
              </a:rPr>
              <a:t>/dev/sda3</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din exemplul anterior, atunci sistemul de fișiere virtual va arăta astfel</a:t>
            </a:r>
            <a:r>
              <a:rPr lang="en-US" altLang="en-US" sz="2000" dirty="0">
                <a:latin typeface="Cambria" panose="02040503050406030204" pitchFamily="18" charset="0"/>
                <a:cs typeface="Times New Roman" pitchFamily="18" charset="0"/>
              </a:rPr>
              <a:t>:</a:t>
            </a:r>
          </a:p>
        </p:txBody>
      </p:sp>
      <p:pic>
        <p:nvPicPr>
          <p:cNvPr id="6" name="Picture 5" descr="https://ndg-content-dev.s3.amazonaws.com/media/images/lpic1-s1/119.3.6_4.pn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477000" cy="4343400"/>
          </a:xfrm>
          <a:prstGeom prst="rect">
            <a:avLst/>
          </a:prstGeom>
          <a:noFill/>
          <a:ln>
            <a:noFill/>
          </a:ln>
        </p:spPr>
      </p:pic>
    </p:spTree>
    <p:extLst>
      <p:ext uri="{BB962C8B-B14F-4D97-AF65-F5344CB8AC3E}">
        <p14:creationId xmlns:p14="http://schemas.microsoft.com/office/powerpoint/2010/main" val="392341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25</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Sisteme de fișiere virtuale</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914400"/>
            <a:ext cx="8229600" cy="1828800"/>
          </a:xfrm>
        </p:spPr>
        <p:txBody>
          <a:bodyPr/>
          <a:lstStyle/>
          <a:p>
            <a:pPr marL="0" indent="0" eaLnBrk="1" hangingPunct="1">
              <a:lnSpc>
                <a:spcPct val="80000"/>
              </a:lnSpc>
              <a:buNone/>
            </a:pPr>
            <a:r>
              <a:rPr lang="ro-RO" altLang="en-US" sz="2200" dirty="0">
                <a:latin typeface="Cambria" panose="02040503050406030204" pitchFamily="18" charset="0"/>
                <a:cs typeface="Times New Roman" pitchFamily="18" charset="0"/>
              </a:rPr>
              <a:t>Se observă că  nu mai există nimic sub directorul </a:t>
            </a:r>
            <a:r>
              <a:rPr lang="en-US" altLang="en-US" sz="2200" i="1" dirty="0">
                <a:latin typeface="Cambria" panose="02040503050406030204" pitchFamily="18" charset="0"/>
                <a:cs typeface="Times New Roman" pitchFamily="18" charset="0"/>
              </a:rPr>
              <a:t>/home</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Acest lucru este normal pentru că un </a:t>
            </a:r>
            <a:r>
              <a:rPr lang="en-US" altLang="en-US" sz="2200" dirty="0">
                <a:latin typeface="Cambria" panose="02040503050406030204" pitchFamily="18" charset="0"/>
                <a:cs typeface="Times New Roman" pitchFamily="18" charset="0"/>
              </a:rPr>
              <a:t>director “mount point” </a:t>
            </a:r>
            <a:r>
              <a:rPr lang="ro-RO" altLang="en-US" sz="2200" dirty="0">
                <a:latin typeface="Cambria" panose="02040503050406030204" pitchFamily="18" charset="0"/>
                <a:cs typeface="Times New Roman" pitchFamily="18" charset="0"/>
              </a:rPr>
              <a:t>va</a:t>
            </a:r>
            <a:r>
              <a:rPr lang="en-US" altLang="en-US" sz="2200" dirty="0">
                <a:latin typeface="Cambria" panose="02040503050406030204" pitchFamily="18" charset="0"/>
                <a:cs typeface="Times New Roman" pitchFamily="18" charset="0"/>
              </a:rPr>
              <a:t> fi </a:t>
            </a:r>
            <a:r>
              <a:rPr lang="ro-RO" altLang="en-US" sz="2200" dirty="0">
                <a:latin typeface="Cambria" panose="02040503050406030204" pitchFamily="18" charset="0"/>
                <a:cs typeface="Times New Roman" pitchFamily="18" charset="0"/>
              </a:rPr>
              <a:t>inaccesibil</a:t>
            </a:r>
            <a:r>
              <a:rPr lang="en-US" altLang="en-US" sz="2200" dirty="0">
                <a:latin typeface="Cambria" panose="02040503050406030204" pitchFamily="18" charset="0"/>
                <a:cs typeface="Times New Roman" pitchFamily="18" charset="0"/>
              </a:rPr>
              <a:t> dup</a:t>
            </a:r>
            <a:r>
              <a:rPr lang="ro-RO" altLang="en-US" sz="2200" dirty="0">
                <a:latin typeface="Cambria" panose="02040503050406030204" pitchFamily="18" charset="0"/>
                <a:cs typeface="Times New Roman" pitchFamily="18" charset="0"/>
              </a:rPr>
              <a:t>ă operația de</a:t>
            </a:r>
            <a:r>
              <a:rPr lang="en-US" altLang="en-US" sz="2200" dirty="0">
                <a:latin typeface="Cambria" panose="02040503050406030204" pitchFamily="18" charset="0"/>
                <a:cs typeface="Times New Roman" pitchFamily="18" charset="0"/>
              </a:rPr>
              <a:t> </a:t>
            </a:r>
            <a:r>
              <a:rPr lang="en-US" altLang="en-US" sz="2200" i="1" dirty="0">
                <a:latin typeface="Cambria" panose="02040503050406030204" pitchFamily="18" charset="0"/>
                <a:cs typeface="Times New Roman" pitchFamily="18" charset="0"/>
              </a:rPr>
              <a:t>unmount</a:t>
            </a:r>
            <a:r>
              <a:rPr lang="en-US" altLang="en-US" sz="2200" dirty="0">
                <a:latin typeface="Cambria" panose="02040503050406030204" pitchFamily="18" charset="0"/>
                <a:cs typeface="Times New Roman" pitchFamily="18" charset="0"/>
              </a:rPr>
              <a:t>. </a:t>
            </a:r>
          </a:p>
          <a:p>
            <a:pPr marL="0" indent="0" eaLnBrk="1" hangingPunct="1">
              <a:lnSpc>
                <a:spcPct val="80000"/>
              </a:lnSpc>
              <a:buNone/>
            </a:pPr>
            <a:r>
              <a:rPr lang="ro-RO" altLang="en-US" sz="2200" dirty="0">
                <a:latin typeface="Cambria" panose="02040503050406030204" pitchFamily="18" charset="0"/>
                <a:cs typeface="Times New Roman" pitchFamily="18" charset="0"/>
              </a:rPr>
              <a:t>În momentul în care </a:t>
            </a:r>
            <a:r>
              <a:rPr lang="en-US" altLang="en-US" sz="2200" i="1" dirty="0">
                <a:latin typeface="Cambria" panose="02040503050406030204" pitchFamily="18" charset="0"/>
                <a:cs typeface="Times New Roman" pitchFamily="18" charset="0"/>
              </a:rPr>
              <a:t>/dev/sda3</a:t>
            </a:r>
            <a:r>
              <a:rPr lang="ro-RO" altLang="en-US" sz="2200" i="1"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este din nou montat sub directorul </a:t>
            </a:r>
            <a:r>
              <a:rPr lang="en-US" altLang="en-US" sz="2200" i="1" dirty="0">
                <a:latin typeface="Cambria" panose="02040503050406030204" pitchFamily="18" charset="0"/>
                <a:cs typeface="Times New Roman" pitchFamily="18" charset="0"/>
              </a:rPr>
              <a:t>/home</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atunci directoarele </a:t>
            </a:r>
            <a:r>
              <a:rPr lang="en-US" altLang="en-US" sz="2200" i="1" dirty="0">
                <a:latin typeface="Cambria" panose="02040503050406030204" pitchFamily="18" charset="0"/>
                <a:cs typeface="Times New Roman" pitchFamily="18" charset="0"/>
              </a:rPr>
              <a:t>bob</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și</a:t>
            </a:r>
            <a:r>
              <a:rPr lang="en-US" altLang="en-US" sz="2200" dirty="0">
                <a:latin typeface="Cambria" panose="02040503050406030204" pitchFamily="18" charset="0"/>
                <a:cs typeface="Times New Roman" pitchFamily="18" charset="0"/>
              </a:rPr>
              <a:t> </a:t>
            </a:r>
            <a:r>
              <a:rPr lang="en-US" altLang="en-US" sz="2200" i="1" dirty="0">
                <a:latin typeface="Cambria" panose="02040503050406030204" pitchFamily="18" charset="0"/>
                <a:cs typeface="Times New Roman" pitchFamily="18" charset="0"/>
              </a:rPr>
              <a:t>sue</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vor fi din nou disponibile</a:t>
            </a:r>
            <a:r>
              <a:rPr lang="en-US" altLang="en-US" sz="2200" dirty="0">
                <a:latin typeface="Cambria" panose="02040503050406030204" pitchFamily="18" charset="0"/>
                <a:cs typeface="Times New Roman" pitchFamily="18" charset="0"/>
              </a:rPr>
              <a:t>. </a:t>
            </a:r>
          </a:p>
        </p:txBody>
      </p:sp>
      <p:pic>
        <p:nvPicPr>
          <p:cNvPr id="7" name="Picture 6" descr="https://ndg-content-dev.s3.amazonaws.com/media/images/lpic1-s1/119.3.6_5.png"/>
          <p:cNvPicPr/>
          <p:nvPr/>
        </p:nvPicPr>
        <p:blipFill>
          <a:blip r:embed="rId2">
            <a:extLst>
              <a:ext uri="{28A0092B-C50C-407E-A947-70E740481C1C}">
                <a14:useLocalDpi xmlns:a14="http://schemas.microsoft.com/office/drawing/2010/main" val="0"/>
              </a:ext>
            </a:extLst>
          </a:blip>
          <a:srcRect/>
          <a:stretch>
            <a:fillRect/>
          </a:stretch>
        </p:blipFill>
        <p:spPr bwMode="auto">
          <a:xfrm>
            <a:off x="629978" y="2667000"/>
            <a:ext cx="8000999" cy="3886200"/>
          </a:xfrm>
          <a:prstGeom prst="rect">
            <a:avLst/>
          </a:prstGeom>
          <a:noFill/>
          <a:ln>
            <a:noFill/>
          </a:ln>
        </p:spPr>
      </p:pic>
    </p:spTree>
    <p:extLst>
      <p:ext uri="{BB962C8B-B14F-4D97-AF65-F5344CB8AC3E}">
        <p14:creationId xmlns:p14="http://schemas.microsoft.com/office/powerpoint/2010/main" val="344282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26</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Termeni cheie - sumar</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990600"/>
            <a:ext cx="8229600" cy="4953000"/>
          </a:xfrm>
        </p:spPr>
        <p:txBody>
          <a:bodyPr/>
          <a:lstStyle/>
          <a:p>
            <a:pPr marL="0" indent="0" eaLnBrk="1" hangingPunct="1">
              <a:lnSpc>
                <a:spcPct val="80000"/>
              </a:lnSpc>
              <a:buNone/>
            </a:pPr>
            <a:r>
              <a:rPr lang="ro-RO" altLang="en-US" sz="2200" b="1" dirty="0">
                <a:latin typeface="Cambria" panose="02040503050406030204" pitchFamily="18" charset="0"/>
                <a:cs typeface="Times New Roman" pitchFamily="18" charset="0"/>
              </a:rPr>
              <a:t>Sistemul de fișiere </a:t>
            </a:r>
            <a:r>
              <a:rPr lang="en-US" altLang="en-US" sz="2200" b="1" dirty="0">
                <a:latin typeface="Cambria" panose="02040503050406030204" pitchFamily="18" charset="0"/>
                <a:cs typeface="Times New Roman" pitchFamily="18" charset="0"/>
              </a:rPr>
              <a:t>/ (root) </a:t>
            </a:r>
          </a:p>
          <a:p>
            <a:pPr marL="0" indent="0" eaLnBrk="1" hangingPunct="1">
              <a:lnSpc>
                <a:spcPct val="80000"/>
              </a:lnSpc>
              <a:buNone/>
            </a:pPr>
            <a:r>
              <a:rPr lang="ro-RO" altLang="en-US" sz="2200" dirty="0">
                <a:latin typeface="Cambria" panose="02040503050406030204" pitchFamily="18" charset="0"/>
                <a:cs typeface="Times New Roman" pitchFamily="18" charset="0"/>
              </a:rPr>
              <a:t>Este sistemul de fișiere de pe aceeași partiție ca și directorul </a:t>
            </a:r>
            <a:r>
              <a:rPr lang="en-US" altLang="en-US" sz="2200" i="1" dirty="0">
                <a:latin typeface="Cambria" panose="02040503050406030204" pitchFamily="18" charset="0"/>
                <a:cs typeface="Times New Roman" pitchFamily="18" charset="0"/>
              </a:rPr>
              <a:t>root</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reprezentând sistemul de fișiere pe care toate celelalte sisteme de fișiere sunt montate în timp ce pornește sistemul de operare</a:t>
            </a:r>
            <a:r>
              <a:rPr lang="en-US" altLang="en-US" sz="2200" dirty="0">
                <a:latin typeface="Cambria" panose="02040503050406030204" pitchFamily="18" charset="0"/>
                <a:cs typeface="Times New Roman" pitchFamily="18" charset="0"/>
              </a:rPr>
              <a:t>. </a:t>
            </a:r>
          </a:p>
          <a:p>
            <a:pPr marL="0" indent="0" eaLnBrk="1" hangingPunct="1">
              <a:lnSpc>
                <a:spcPct val="80000"/>
              </a:lnSpc>
              <a:buNone/>
            </a:pPr>
            <a:r>
              <a:rPr lang="ro-RO" altLang="en-US" sz="2200" b="1" dirty="0">
                <a:latin typeface="Cambria" panose="02040503050406030204" pitchFamily="18" charset="0"/>
                <a:cs typeface="Times New Roman" pitchFamily="18" charset="0"/>
              </a:rPr>
              <a:t>Sistemul de fișiere </a:t>
            </a:r>
            <a:r>
              <a:rPr lang="en-US" altLang="en-US" sz="2200" b="1" dirty="0">
                <a:latin typeface="Cambria" panose="02040503050406030204" pitchFamily="18" charset="0"/>
                <a:cs typeface="Times New Roman" pitchFamily="18" charset="0"/>
              </a:rPr>
              <a:t>/boot </a:t>
            </a:r>
          </a:p>
          <a:p>
            <a:pPr marL="0" indent="0" eaLnBrk="1" hangingPunct="1">
              <a:lnSpc>
                <a:spcPct val="80000"/>
              </a:lnSpc>
              <a:buNone/>
            </a:pPr>
            <a:r>
              <a:rPr lang="ro-RO" altLang="en-US" sz="2200" dirty="0">
                <a:latin typeface="Cambria" panose="02040503050406030204" pitchFamily="18" charset="0"/>
                <a:cs typeface="Times New Roman" pitchFamily="18" charset="0"/>
              </a:rPr>
              <a:t>Directorul de conține tot ce este necesar pentru procesul de </a:t>
            </a:r>
            <a:r>
              <a:rPr lang="en-US" altLang="en-US" sz="2200" i="1" dirty="0">
                <a:latin typeface="Cambria" panose="02040503050406030204" pitchFamily="18" charset="0"/>
                <a:cs typeface="Times New Roman" pitchFamily="18" charset="0"/>
              </a:rPr>
              <a:t>boot</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fără fișierele de configurare ce nu sunt necesare în momentul bootării</a:t>
            </a:r>
            <a:r>
              <a:rPr lang="en-US" altLang="en-US" sz="2200" dirty="0">
                <a:latin typeface="Cambria" panose="02040503050406030204" pitchFamily="18" charset="0"/>
                <a:cs typeface="Times New Roman" pitchFamily="18" charset="0"/>
              </a:rPr>
              <a:t>. </a:t>
            </a:r>
          </a:p>
          <a:p>
            <a:pPr marL="0" indent="0" eaLnBrk="1" hangingPunct="1">
              <a:lnSpc>
                <a:spcPct val="80000"/>
              </a:lnSpc>
              <a:buNone/>
            </a:pPr>
            <a:r>
              <a:rPr lang="ro-RO" altLang="en-US" sz="2200" b="1" dirty="0">
                <a:latin typeface="Cambria" panose="02040503050406030204" pitchFamily="18" charset="0"/>
                <a:cs typeface="Times New Roman" pitchFamily="18" charset="0"/>
              </a:rPr>
              <a:t>Sistemul de fișiere </a:t>
            </a:r>
            <a:r>
              <a:rPr lang="en-US" altLang="en-US" sz="2200" b="1" dirty="0">
                <a:latin typeface="Cambria" panose="02040503050406030204" pitchFamily="18" charset="0"/>
                <a:cs typeface="Times New Roman" pitchFamily="18" charset="0"/>
              </a:rPr>
              <a:t>/home </a:t>
            </a:r>
          </a:p>
          <a:p>
            <a:pPr marL="0" indent="0" eaLnBrk="1" hangingPunct="1">
              <a:lnSpc>
                <a:spcPct val="80000"/>
              </a:lnSpc>
              <a:buNone/>
            </a:pPr>
            <a:r>
              <a:rPr lang="ro-RO" altLang="en-US" sz="2200" dirty="0">
                <a:latin typeface="Cambria" panose="02040503050406030204" pitchFamily="18" charset="0"/>
                <a:cs typeface="Times New Roman" pitchFamily="18" charset="0"/>
              </a:rPr>
              <a:t>Directorul părinte pentru directoarele </a:t>
            </a:r>
            <a:r>
              <a:rPr lang="ro-RO" altLang="en-US" sz="2200" i="1" dirty="0">
                <a:latin typeface="Cambria" panose="02040503050406030204" pitchFamily="18" charset="0"/>
                <a:cs typeface="Times New Roman" pitchFamily="18" charset="0"/>
              </a:rPr>
              <a:t>home </a:t>
            </a:r>
            <a:r>
              <a:rPr lang="ro-RO" altLang="en-US" sz="2200" dirty="0">
                <a:latin typeface="Cambria" panose="02040503050406030204" pitchFamily="18" charset="0"/>
                <a:cs typeface="Times New Roman" pitchFamily="18" charset="0"/>
              </a:rPr>
              <a:t>ale utilizatorilor</a:t>
            </a:r>
            <a:r>
              <a:rPr lang="en-US" altLang="en-US" sz="2200" dirty="0">
                <a:latin typeface="Cambria" panose="02040503050406030204" pitchFamily="18" charset="0"/>
                <a:cs typeface="Times New Roman" pitchFamily="18" charset="0"/>
              </a:rPr>
              <a:t>.</a:t>
            </a:r>
          </a:p>
          <a:p>
            <a:pPr marL="0" indent="0" eaLnBrk="1" hangingPunct="1">
              <a:lnSpc>
                <a:spcPct val="80000"/>
              </a:lnSpc>
              <a:buNone/>
            </a:pPr>
            <a:r>
              <a:rPr lang="ro-RO" altLang="en-US" sz="2200" b="1" dirty="0">
                <a:latin typeface="Cambria" panose="02040503050406030204" pitchFamily="18" charset="0"/>
                <a:cs typeface="Times New Roman" pitchFamily="18" charset="0"/>
              </a:rPr>
              <a:t>Sistemul de fișiere </a:t>
            </a:r>
            <a:r>
              <a:rPr lang="en-US" altLang="en-US" sz="2200" b="1" dirty="0">
                <a:latin typeface="Cambria" panose="02040503050406030204" pitchFamily="18" charset="0"/>
                <a:cs typeface="Times New Roman" pitchFamily="18" charset="0"/>
              </a:rPr>
              <a:t>/</a:t>
            </a:r>
            <a:r>
              <a:rPr lang="en-US" altLang="en-US" sz="2200" b="1" dirty="0" err="1">
                <a:latin typeface="Cambria" panose="02040503050406030204" pitchFamily="18" charset="0"/>
                <a:cs typeface="Times New Roman" pitchFamily="18" charset="0"/>
              </a:rPr>
              <a:t>var</a:t>
            </a:r>
            <a:r>
              <a:rPr lang="en-US" altLang="en-US" sz="2200" b="1" dirty="0">
                <a:latin typeface="Cambria" panose="02040503050406030204" pitchFamily="18" charset="0"/>
                <a:cs typeface="Times New Roman" pitchFamily="18" charset="0"/>
              </a:rPr>
              <a:t> </a:t>
            </a:r>
          </a:p>
          <a:p>
            <a:pPr marL="0" indent="0" eaLnBrk="1" hangingPunct="1">
              <a:lnSpc>
                <a:spcPct val="80000"/>
              </a:lnSpc>
              <a:buNone/>
            </a:pPr>
            <a:r>
              <a:rPr lang="ro-RO" altLang="en-US" sz="2200" dirty="0">
                <a:latin typeface="Cambria" panose="02040503050406030204" pitchFamily="18" charset="0"/>
                <a:cs typeface="Times New Roman" pitchFamily="18" charset="0"/>
              </a:rPr>
              <a:t>Directorul ce conține date variabile precum fișiere de tip log, directoare </a:t>
            </a:r>
            <a:r>
              <a:rPr lang="en-US" altLang="en-US" sz="2200" i="1" dirty="0">
                <a:latin typeface="Cambria" panose="02040503050406030204" pitchFamily="18" charset="0"/>
                <a:cs typeface="Times New Roman" pitchFamily="18" charset="0"/>
              </a:rPr>
              <a:t>mail</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și</a:t>
            </a:r>
            <a:r>
              <a:rPr lang="en-US" altLang="en-US" sz="2200" dirty="0">
                <a:latin typeface="Cambria" panose="02040503050406030204" pitchFamily="18" charset="0"/>
                <a:cs typeface="Times New Roman" pitchFamily="18" charset="0"/>
              </a:rPr>
              <a:t> </a:t>
            </a:r>
            <a:r>
              <a:rPr lang="en-US" altLang="en-US" sz="2200" i="1" dirty="0">
                <a:latin typeface="Cambria" panose="02040503050406030204" pitchFamily="18" charset="0"/>
                <a:cs typeface="Times New Roman" pitchFamily="18" charset="0"/>
              </a:rPr>
              <a:t>printer spool</a:t>
            </a:r>
            <a:r>
              <a:rPr lang="en-US" altLang="en-US" sz="2200" dirty="0">
                <a:latin typeface="Cambria" panose="02040503050406030204" pitchFamily="18" charset="0"/>
                <a:cs typeface="Times New Roman" pitchFamily="18" charset="0"/>
              </a:rPr>
              <a:t>, </a:t>
            </a:r>
            <a:r>
              <a:rPr lang="ro-RO" altLang="en-US" sz="2200" dirty="0">
                <a:latin typeface="Cambria" panose="02040503050406030204" pitchFamily="18" charset="0"/>
                <a:cs typeface="Times New Roman" pitchFamily="18" charset="0"/>
              </a:rPr>
              <a:t>fișiere temporare, etc.</a:t>
            </a:r>
            <a:r>
              <a:rPr lang="en-US" altLang="en-US" sz="2200" dirty="0">
                <a:latin typeface="Cambria" panose="02040503050406030204" pitchFamily="18" charset="0"/>
                <a:cs typeface="Times New Roman" pitchFamily="18" charset="0"/>
              </a:rPr>
              <a:t> </a:t>
            </a:r>
          </a:p>
          <a:p>
            <a:pPr marL="0" indent="0" eaLnBrk="1" hangingPunct="1">
              <a:lnSpc>
                <a:spcPct val="80000"/>
              </a:lnSpc>
              <a:buNone/>
            </a:pPr>
            <a:r>
              <a:rPr lang="en-US" altLang="en-US" sz="2200" b="1" dirty="0">
                <a:latin typeface="Cambria" panose="02040503050406030204" pitchFamily="18" charset="0"/>
                <a:cs typeface="Times New Roman" pitchFamily="18" charset="0"/>
              </a:rPr>
              <a:t>MBR</a:t>
            </a:r>
          </a:p>
          <a:p>
            <a:pPr marL="0" indent="0" eaLnBrk="1" hangingPunct="1">
              <a:lnSpc>
                <a:spcPct val="80000"/>
              </a:lnSpc>
              <a:buNone/>
            </a:pPr>
            <a:r>
              <a:rPr lang="en-US" altLang="en-US" sz="2200" dirty="0">
                <a:latin typeface="Cambria" panose="02040503050406030204" pitchFamily="18" charset="0"/>
                <a:cs typeface="Times New Roman" pitchFamily="18" charset="0"/>
              </a:rPr>
              <a:t>Master Boot Record (MBR) </a:t>
            </a:r>
            <a:r>
              <a:rPr lang="ro-RO" altLang="en-US" sz="2200" dirty="0">
                <a:latin typeface="Cambria" panose="02040503050406030204" pitchFamily="18" charset="0"/>
                <a:cs typeface="Times New Roman" pitchFamily="18" charset="0"/>
              </a:rPr>
              <a:t>reprezintă primii </a:t>
            </a:r>
            <a:r>
              <a:rPr lang="en-US" altLang="en-US" sz="2200" dirty="0">
                <a:latin typeface="Cambria" panose="02040503050406030204" pitchFamily="18" charset="0"/>
                <a:cs typeface="Times New Roman" pitchFamily="18" charset="0"/>
              </a:rPr>
              <a:t>512 </a:t>
            </a:r>
            <a:r>
              <a:rPr lang="ro-RO" altLang="en-US" sz="2200" dirty="0">
                <a:latin typeface="Cambria" panose="02040503050406030204" pitchFamily="18" charset="0"/>
                <a:cs typeface="Times New Roman" pitchFamily="18" charset="0"/>
              </a:rPr>
              <a:t>octeți ai discului, conținând programul</a:t>
            </a:r>
            <a:r>
              <a:rPr lang="en-US" altLang="en-US" sz="2200" dirty="0">
                <a:latin typeface="Cambria" panose="02040503050406030204" pitchFamily="18" charset="0"/>
                <a:cs typeface="Times New Roman" pitchFamily="18" charset="0"/>
              </a:rPr>
              <a:t> bootloader</a:t>
            </a:r>
            <a:r>
              <a:rPr lang="ro-RO" altLang="en-US" sz="2200" dirty="0">
                <a:latin typeface="Cambria" panose="02040503050406030204" pitchFamily="18" charset="0"/>
                <a:cs typeface="Times New Roman" pitchFamily="18" charset="0"/>
              </a:rPr>
              <a:t> al sistemului de operare și tabela de partiții a discului</a:t>
            </a:r>
            <a:r>
              <a:rPr lang="en-US" altLang="en-US" sz="2200" dirty="0">
                <a:latin typeface="Cambria" panose="02040503050406030204" pitchFamily="18" charset="0"/>
                <a:cs typeface="Times New Roman" pitchFamily="18" charset="0"/>
              </a:rPr>
              <a:t>. </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49990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27</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Termeni cheie - sumar</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838200"/>
            <a:ext cx="8229600" cy="5486400"/>
          </a:xfrm>
        </p:spPr>
        <p:txBody>
          <a:bodyPr/>
          <a:lstStyle/>
          <a:p>
            <a:pPr marL="0" indent="0" eaLnBrk="1" hangingPunct="1">
              <a:lnSpc>
                <a:spcPct val="80000"/>
              </a:lnSpc>
              <a:buNone/>
            </a:pPr>
            <a:r>
              <a:rPr lang="en-US" altLang="en-US" sz="2000" b="1" dirty="0" err="1">
                <a:latin typeface="Cambria" panose="02040503050406030204" pitchFamily="18" charset="0"/>
                <a:cs typeface="Times New Roman" pitchFamily="18" charset="0"/>
              </a:rPr>
              <a:t>fsck</a:t>
            </a: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en-US" altLang="en-US" sz="2000" dirty="0">
                <a:latin typeface="Cambria" panose="02040503050406030204" pitchFamily="18" charset="0"/>
                <a:cs typeface="Times New Roman" pitchFamily="18" charset="0"/>
              </a:rPr>
              <a:t>Com</a:t>
            </a:r>
            <a:r>
              <a:rPr lang="ro-RO" altLang="en-US" sz="2000" dirty="0">
                <a:latin typeface="Cambria" panose="02040503050406030204" pitchFamily="18" charset="0"/>
                <a:cs typeface="Times New Roman" pitchFamily="18" charset="0"/>
              </a:rPr>
              <a:t>andă folosită pentru a verifica și eventual repara un sistem de fișiere </a:t>
            </a:r>
            <a:r>
              <a:rPr lang="en-US" altLang="en-US" sz="2000" dirty="0">
                <a:latin typeface="Cambria" panose="02040503050406030204" pitchFamily="18" charset="0"/>
                <a:cs typeface="Times New Roman" pitchFamily="18" charset="0"/>
              </a:rPr>
              <a:t>Linux. </a:t>
            </a:r>
            <a:r>
              <a:rPr lang="ro-RO" altLang="en-US" sz="2000" dirty="0">
                <a:latin typeface="Cambria" panose="02040503050406030204" pitchFamily="18" charset="0"/>
                <a:cs typeface="Times New Roman" pitchFamily="18" charset="0"/>
              </a:rPr>
              <a:t>Dacă nu se specifică un anumit sistem de fișiere cu această comandă, </a:t>
            </a:r>
            <a:r>
              <a:rPr lang="en-US" altLang="en-US" sz="2000" b="1" dirty="0" err="1">
                <a:latin typeface="Cambria" panose="02040503050406030204" pitchFamily="18" charset="0"/>
                <a:cs typeface="Times New Roman" pitchFamily="18" charset="0"/>
              </a:rPr>
              <a:t>fsck</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va verifica toate sistemele de fișiere din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etc</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fstab</a:t>
            </a:r>
            <a:r>
              <a:rPr lang="en-US" altLang="en-US" sz="2000" dirty="0">
                <a:latin typeface="Cambria" panose="02040503050406030204" pitchFamily="18" charset="0"/>
                <a:cs typeface="Times New Roman" pitchFamily="18" charset="0"/>
              </a:rPr>
              <a:t> .</a:t>
            </a:r>
          </a:p>
          <a:p>
            <a:pPr marL="0" indent="0" eaLnBrk="1" hangingPunct="1">
              <a:lnSpc>
                <a:spcPct val="80000"/>
              </a:lnSpc>
              <a:buNone/>
            </a:pPr>
            <a:r>
              <a:rPr lang="en-US" altLang="en-US" sz="2000" b="1" dirty="0">
                <a:latin typeface="Cambria" panose="02040503050406030204" pitchFamily="18" charset="0"/>
                <a:cs typeface="Times New Roman" pitchFamily="18" charset="0"/>
              </a:rPr>
              <a:t>mount points</a:t>
            </a:r>
          </a:p>
          <a:p>
            <a:pPr marL="0" indent="0" eaLnBrk="1" hangingPunct="1">
              <a:lnSpc>
                <a:spcPct val="80000"/>
              </a:lnSpc>
              <a:buNone/>
            </a:pPr>
            <a:r>
              <a:rPr lang="ro-RO" altLang="en-US" sz="2000" dirty="0">
                <a:latin typeface="Cambria" panose="02040503050406030204" pitchFamily="18" charset="0"/>
                <a:cs typeface="Times New Roman" pitchFamily="18" charset="0"/>
              </a:rPr>
              <a:t>O conexiune între sistemul de fișiere al unei partiții și un director ce permite accesul la fișierele de pe acea partiție</a:t>
            </a:r>
            <a:r>
              <a:rPr lang="en-US" altLang="en-US" sz="2000" dirty="0">
                <a:latin typeface="Cambria" panose="02040503050406030204" pitchFamily="18" charset="0"/>
                <a:cs typeface="Times New Roman" pitchFamily="18" charset="0"/>
              </a:rPr>
              <a:t>. </a:t>
            </a:r>
          </a:p>
          <a:p>
            <a:pPr marL="0" indent="0" eaLnBrk="1" hangingPunct="1">
              <a:lnSpc>
                <a:spcPct val="80000"/>
              </a:lnSpc>
              <a:buNone/>
            </a:pPr>
            <a:r>
              <a:rPr lang="en-US" altLang="en-US" sz="2000" b="1" dirty="0">
                <a:latin typeface="Cambria" panose="02040503050406030204" pitchFamily="18" charset="0"/>
                <a:cs typeface="Times New Roman" pitchFamily="18" charset="0"/>
              </a:rPr>
              <a:t>parted</a:t>
            </a:r>
          </a:p>
          <a:p>
            <a:pPr marL="0" indent="0" eaLnBrk="1" hangingPunct="1">
              <a:lnSpc>
                <a:spcPct val="80000"/>
              </a:lnSpc>
              <a:buNone/>
            </a:pPr>
            <a:r>
              <a:rPr lang="ro-RO" altLang="en-US" sz="2000" dirty="0">
                <a:latin typeface="Cambria" panose="02040503050406030204" pitchFamily="18" charset="0"/>
                <a:cs typeface="Times New Roman" pitchFamily="18" charset="0"/>
              </a:rPr>
              <a:t>Un utilitar de partiționare și redimensionare a partițiilor ce permite administratorilor să șteargă, să creeze, redimensioneze, mute și să copieze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partiții de tipul</a:t>
            </a:r>
            <a:r>
              <a:rPr lang="en-US" altLang="en-US" sz="2000" dirty="0">
                <a:latin typeface="Cambria" panose="02040503050406030204" pitchFamily="18" charset="0"/>
                <a:cs typeface="Times New Roman" pitchFamily="18" charset="0"/>
              </a:rPr>
              <a:t> </a:t>
            </a:r>
            <a:r>
              <a:rPr lang="en-US" altLang="en-US" sz="2000" i="1" dirty="0">
                <a:latin typeface="Cambria" panose="02040503050406030204" pitchFamily="18" charset="0"/>
                <a:cs typeface="Times New Roman" pitchFamily="18" charset="0"/>
              </a:rPr>
              <a:t>ext2</a:t>
            </a:r>
            <a:r>
              <a:rPr lang="en-US" altLang="en-US" sz="2000" dirty="0">
                <a:latin typeface="Cambria" panose="02040503050406030204" pitchFamily="18" charset="0"/>
                <a:cs typeface="Times New Roman" pitchFamily="18" charset="0"/>
              </a:rPr>
              <a:t>, </a:t>
            </a:r>
            <a:r>
              <a:rPr lang="en-US" altLang="en-US" sz="2000" i="1" dirty="0" err="1">
                <a:latin typeface="Cambria" panose="02040503050406030204" pitchFamily="18" charset="0"/>
                <a:cs typeface="Times New Roman" pitchFamily="18" charset="0"/>
              </a:rPr>
              <a:t>linux</a:t>
            </a:r>
            <a:r>
              <a:rPr lang="en-US" altLang="en-US" sz="2000" i="1" dirty="0">
                <a:latin typeface="Cambria" panose="02040503050406030204" pitchFamily="18" charset="0"/>
                <a:cs typeface="Times New Roman" pitchFamily="18" charset="0"/>
              </a:rPr>
              <a:t>-swap</a:t>
            </a:r>
            <a:r>
              <a:rPr lang="en-US" altLang="en-US" sz="2000" dirty="0">
                <a:latin typeface="Cambria" panose="02040503050406030204" pitchFamily="18" charset="0"/>
                <a:cs typeface="Times New Roman" pitchFamily="18" charset="0"/>
              </a:rPr>
              <a:t>, FAT, FAT32</a:t>
            </a:r>
            <a:r>
              <a:rPr lang="ro-RO" altLang="en-US" sz="2000" dirty="0">
                <a:latin typeface="Cambria" panose="02040503050406030204" pitchFamily="18" charset="0"/>
                <a:cs typeface="Times New Roman" pitchFamily="18" charset="0"/>
              </a:rPr>
              <a:t> și </a:t>
            </a:r>
            <a:r>
              <a:rPr lang="en-US" altLang="en-US" sz="2000" i="1" dirty="0" err="1">
                <a:latin typeface="Cambria" panose="02040503050406030204" pitchFamily="18" charset="0"/>
                <a:cs typeface="Times New Roman" pitchFamily="18" charset="0"/>
              </a:rPr>
              <a:t>reiserfs</a:t>
            </a:r>
            <a:r>
              <a:rPr lang="en-US" altLang="en-US" sz="2000" dirty="0">
                <a:latin typeface="Cambria" panose="02040503050406030204" pitchFamily="18" charset="0"/>
                <a:cs typeface="Times New Roman" pitchFamily="18" charset="0"/>
              </a:rPr>
              <a:t>. </a:t>
            </a:r>
          </a:p>
          <a:p>
            <a:pPr marL="0" indent="0" eaLnBrk="1" hangingPunct="1">
              <a:lnSpc>
                <a:spcPct val="80000"/>
              </a:lnSpc>
              <a:buNone/>
            </a:pPr>
            <a:r>
              <a:rPr lang="en-US" altLang="en-US" sz="2000" b="1" dirty="0">
                <a:latin typeface="Cambria" panose="02040503050406030204" pitchFamily="18" charset="0"/>
                <a:cs typeface="Times New Roman" pitchFamily="18" charset="0"/>
              </a:rPr>
              <a:t>Part</a:t>
            </a:r>
            <a:r>
              <a:rPr lang="ro-RO" altLang="en-US" sz="2000" b="1" dirty="0">
                <a:latin typeface="Cambria" panose="02040503050406030204" pitchFamily="18" charset="0"/>
                <a:cs typeface="Times New Roman" pitchFamily="18" charset="0"/>
              </a:rPr>
              <a:t>iții</a:t>
            </a: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Diviziunea logică a spațiului disponibil de pe un disc într-una sau mai multe secțiuni ce pot fi accesate în mod independent una față de cealaltă</a:t>
            </a:r>
            <a:r>
              <a:rPr lang="en-US" altLang="en-US" sz="2000" dirty="0">
                <a:latin typeface="Cambria" panose="02040503050406030204" pitchFamily="18" charset="0"/>
                <a:cs typeface="Times New Roman" pitchFamily="18" charset="0"/>
              </a:rPr>
              <a:t>. </a:t>
            </a:r>
          </a:p>
          <a:p>
            <a:pPr marL="0" indent="0" eaLnBrk="1" hangingPunct="1">
              <a:lnSpc>
                <a:spcPct val="80000"/>
              </a:lnSpc>
              <a:buNone/>
            </a:pPr>
            <a:r>
              <a:rPr lang="ro-RO" altLang="en-US" sz="2000" b="1" dirty="0">
                <a:latin typeface="Cambria" panose="02040503050406030204" pitchFamily="18" charset="0"/>
                <a:cs typeface="Times New Roman" pitchFamily="18" charset="0"/>
              </a:rPr>
              <a:t>Spațiul de </a:t>
            </a:r>
            <a:r>
              <a:rPr lang="en-US" altLang="en-US" sz="2000" b="1" dirty="0">
                <a:latin typeface="Cambria" panose="02040503050406030204" pitchFamily="18" charset="0"/>
                <a:cs typeface="Times New Roman" pitchFamily="18" charset="0"/>
              </a:rPr>
              <a:t>swap </a:t>
            </a:r>
          </a:p>
          <a:p>
            <a:pPr marL="0" indent="0" eaLnBrk="1" hangingPunct="1">
              <a:lnSpc>
                <a:spcPct val="80000"/>
              </a:lnSpc>
              <a:buNone/>
            </a:pPr>
            <a:r>
              <a:rPr lang="ro-RO" altLang="en-US" sz="2000" dirty="0">
                <a:latin typeface="Cambria" panose="02040503050406030204" pitchFamily="18" charset="0"/>
                <a:cs typeface="Times New Roman" pitchFamily="18" charset="0"/>
              </a:rPr>
              <a:t>Este utilizat atunci când dimensiunea memoriei fizice </a:t>
            </a:r>
            <a:r>
              <a:rPr lang="en-US" altLang="en-US" sz="2000" dirty="0">
                <a:latin typeface="Cambria" panose="02040503050406030204" pitchFamily="18" charset="0"/>
                <a:cs typeface="Times New Roman" pitchFamily="18" charset="0"/>
              </a:rPr>
              <a:t>(RAM) </a:t>
            </a:r>
            <a:r>
              <a:rPr lang="ro-RO" altLang="en-US" sz="2000" dirty="0">
                <a:latin typeface="Cambria" panose="02040503050406030204" pitchFamily="18" charset="0"/>
                <a:cs typeface="Times New Roman" pitchFamily="18" charset="0"/>
              </a:rPr>
              <a:t>este insuficientă pentru rularea programelor</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Dacă sistemul are nevoie de mai multă memorie, și memoria </a:t>
            </a:r>
            <a:r>
              <a:rPr lang="en-US" altLang="en-US" sz="2000" dirty="0">
                <a:latin typeface="Cambria" panose="02040503050406030204" pitchFamily="18" charset="0"/>
                <a:cs typeface="Times New Roman" pitchFamily="18" charset="0"/>
              </a:rPr>
              <a:t>RAM </a:t>
            </a:r>
            <a:r>
              <a:rPr lang="ro-RO" altLang="en-US" sz="2000" dirty="0">
                <a:latin typeface="Cambria" panose="02040503050406030204" pitchFamily="18" charset="0"/>
                <a:cs typeface="Times New Roman" pitchFamily="18" charset="0"/>
              </a:rPr>
              <a:t>este plină, paginile inactive din memorie sunt mutate în spațiul de </a:t>
            </a:r>
            <a:r>
              <a:rPr lang="en-US" altLang="en-US" sz="2000" dirty="0">
                <a:latin typeface="Cambria" panose="02040503050406030204" pitchFamily="18" charset="0"/>
                <a:cs typeface="Times New Roman" pitchFamily="18" charset="0"/>
              </a:rPr>
              <a:t>swap.</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96719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3</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Introducere</a:t>
            </a:r>
            <a:endParaRPr lang="en-US" altLang="en-US" sz="3300" dirty="0">
              <a:latin typeface="Cambria" panose="02040503050406030204" pitchFamily="18" charset="0"/>
              <a:cs typeface="Times New Roman" pitchFamily="18" charset="0"/>
            </a:endParaRPr>
          </a:p>
        </p:txBody>
      </p:sp>
      <p:sp>
        <p:nvSpPr>
          <p:cNvPr id="3077" name="Text Box 47"/>
          <p:cNvSpPr txBox="1">
            <a:spLocks noChangeArrowheads="1"/>
          </p:cNvSpPr>
          <p:nvPr/>
        </p:nvSpPr>
        <p:spPr bwMode="auto">
          <a:xfrm>
            <a:off x="457200" y="1524000"/>
            <a:ext cx="8305800" cy="2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a:r>
              <a:rPr lang="ro-RO" sz="2000" dirty="0">
                <a:latin typeface="Cambria" panose="02040503050406030204" pitchFamily="18" charset="0"/>
              </a:rPr>
              <a:t>În procesul de creare și utilizare a partițiilor avem de-a face cu trei etape</a:t>
            </a:r>
            <a:r>
              <a:rPr lang="en-US" sz="2000" dirty="0">
                <a:latin typeface="Cambria" panose="02040503050406030204" pitchFamily="18" charset="0"/>
              </a:rPr>
              <a:t>:</a:t>
            </a:r>
          </a:p>
          <a:p>
            <a:pPr lvl="0" algn="l"/>
            <a:endParaRPr lang="en-US" sz="2000" dirty="0">
              <a:latin typeface="Cambria" panose="02040503050406030204" pitchFamily="18" charset="0"/>
            </a:endParaRPr>
          </a:p>
          <a:p>
            <a:pPr marL="457200" lvl="0" indent="-457200" algn="l">
              <a:buAutoNum type="arabicPeriod"/>
            </a:pPr>
            <a:r>
              <a:rPr lang="ro-RO" sz="2000" dirty="0">
                <a:latin typeface="Cambria" panose="02040503050406030204" pitchFamily="18" charset="0"/>
              </a:rPr>
              <a:t>Împărțirea hard-discului în partiții</a:t>
            </a:r>
          </a:p>
          <a:p>
            <a:pPr marL="457200" lvl="0" indent="-457200" algn="l">
              <a:buAutoNum type="arabicPeriod"/>
            </a:pPr>
            <a:endParaRPr lang="ro-RO" sz="2000" dirty="0">
              <a:latin typeface="Cambria" panose="02040503050406030204" pitchFamily="18" charset="0"/>
            </a:endParaRPr>
          </a:p>
          <a:p>
            <a:pPr marL="457200" lvl="0" indent="-457200" algn="l">
              <a:buAutoNum type="arabicPeriod"/>
            </a:pPr>
            <a:r>
              <a:rPr lang="ro-RO" sz="2000" dirty="0">
                <a:latin typeface="Cambria" panose="02040503050406030204" pitchFamily="18" charset="0"/>
              </a:rPr>
              <a:t>Formatarea hard-discului folosind un anumit sistem de fișiere</a:t>
            </a:r>
          </a:p>
          <a:p>
            <a:pPr marL="457200" lvl="0" indent="-457200" algn="l">
              <a:buAutoNum type="arabicPeriod"/>
            </a:pPr>
            <a:endParaRPr lang="ro-RO" sz="2000" dirty="0">
              <a:latin typeface="Cambria" panose="02040503050406030204" pitchFamily="18" charset="0"/>
            </a:endParaRPr>
          </a:p>
          <a:p>
            <a:pPr marL="457200" lvl="0" indent="-457200" algn="l">
              <a:buAutoNum type="arabicPeriod"/>
            </a:pPr>
            <a:r>
              <a:rPr lang="ro-RO" sz="2000" dirty="0">
                <a:latin typeface="Cambria" panose="02040503050406030204" pitchFamily="18" charset="0"/>
              </a:rPr>
              <a:t>Montarea sistemului de fișiere în arborele de directoare</a:t>
            </a:r>
            <a:endParaRPr lang="en-US" sz="2000" dirty="0">
              <a:latin typeface="Cambria" panose="02040503050406030204" pitchFamily="18" charset="0"/>
            </a:endParaRPr>
          </a:p>
          <a:p>
            <a:pPr algn="l"/>
            <a:endParaRPr lang="en-US" altLang="en-US" sz="1900" b="1" dirty="0">
              <a:latin typeface="Cambria" panose="02040503050406030204" pitchFamily="18" charset="0"/>
            </a:endParaRPr>
          </a:p>
        </p:txBody>
      </p:sp>
    </p:spTree>
    <p:extLst>
      <p:ext uri="{BB962C8B-B14F-4D97-AF65-F5344CB8AC3E}">
        <p14:creationId xmlns:p14="http://schemas.microsoft.com/office/powerpoint/2010/main" val="268235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D39B2F7-610F-49A7-9C2D-75B46A00A66C}" type="slidenum">
              <a:rPr lang="en-US" altLang="en-US">
                <a:latin typeface="Cambria" panose="02040503050406030204" pitchFamily="18" charset="0"/>
              </a:rPr>
              <a:pPr eaLnBrk="1" hangingPunct="1"/>
              <a:t>4</a:t>
            </a:fld>
            <a:endParaRPr lang="en-US" altLang="en-US">
              <a:latin typeface="Cambria" panose="02040503050406030204" pitchFamily="18" charset="0"/>
            </a:endParaRPr>
          </a:p>
        </p:txBody>
      </p:sp>
      <p:sp>
        <p:nvSpPr>
          <p:cNvPr id="4099"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Introducere</a:t>
            </a:r>
            <a:endParaRPr lang="en-US" altLang="en-US" sz="3300" dirty="0">
              <a:latin typeface="Cambria" panose="02040503050406030204" pitchFamily="18" charset="0"/>
              <a:cs typeface="Times New Roman" pitchFamily="18" charset="0"/>
            </a:endParaRPr>
          </a:p>
        </p:txBody>
      </p:sp>
      <p:sp>
        <p:nvSpPr>
          <p:cNvPr id="4100" name="Text Box 3"/>
          <p:cNvSpPr txBox="1">
            <a:spLocks noChangeArrowheads="1"/>
          </p:cNvSpPr>
          <p:nvPr/>
        </p:nvSpPr>
        <p:spPr bwMode="auto">
          <a:xfrm>
            <a:off x="685800" y="1560513"/>
            <a:ext cx="4572000" cy="440338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ro-RO" sz="2000" dirty="0">
                <a:latin typeface="Cambria" panose="02040503050406030204" pitchFamily="18" charset="0"/>
              </a:rPr>
              <a:t>Un hard disk </a:t>
            </a:r>
            <a:r>
              <a:rPr lang="en-US" sz="2000" dirty="0">
                <a:latin typeface="Cambria" panose="02040503050406030204" pitchFamily="18" charset="0"/>
              </a:rPr>
              <a:t>(HDD)</a:t>
            </a:r>
            <a:r>
              <a:rPr lang="ro-RO" sz="2000" dirty="0">
                <a:latin typeface="Cambria" panose="02040503050406030204" pitchFamily="18" charset="0"/>
              </a:rPr>
              <a:t> conține mai multe</a:t>
            </a:r>
            <a:r>
              <a:rPr lang="en-US" sz="2000" dirty="0">
                <a:latin typeface="Cambria" panose="02040503050406030204" pitchFamily="18" charset="0"/>
              </a:rPr>
              <a:t> </a:t>
            </a:r>
            <a:r>
              <a:rPr lang="en-US" sz="2000" i="1" dirty="0">
                <a:latin typeface="Cambria" panose="02040503050406030204" pitchFamily="18" charset="0"/>
              </a:rPr>
              <a:t>plat</a:t>
            </a:r>
            <a:r>
              <a:rPr lang="ro-RO" sz="2000" i="1" dirty="0">
                <a:latin typeface="Cambria" panose="02040503050406030204" pitchFamily="18" charset="0"/>
              </a:rPr>
              <a:t>ane</a:t>
            </a:r>
            <a:r>
              <a:rPr lang="en-US" sz="2000" dirty="0">
                <a:latin typeface="Cambria" panose="02040503050406030204" pitchFamily="18" charset="0"/>
              </a:rPr>
              <a:t>, </a:t>
            </a:r>
            <a:r>
              <a:rPr lang="ro-RO" sz="2000" dirty="0">
                <a:latin typeface="Cambria" panose="02040503050406030204" pitchFamily="18" charset="0"/>
              </a:rPr>
              <a:t>ce stochează datele sub formă magnetică</a:t>
            </a:r>
            <a:r>
              <a:rPr lang="en-US" sz="2000" dirty="0">
                <a:latin typeface="Cambria" panose="02040503050406030204" pitchFamily="18" charset="0"/>
              </a:rPr>
              <a:t>. </a:t>
            </a:r>
            <a:r>
              <a:rPr lang="ro-RO" sz="2000" i="1" dirty="0">
                <a:latin typeface="Cambria" panose="02040503050406030204" pitchFamily="18" charset="0"/>
              </a:rPr>
              <a:t>Capetele de citire/scriere </a:t>
            </a:r>
            <a:r>
              <a:rPr lang="ro-RO" sz="2000" dirty="0">
                <a:latin typeface="Cambria" panose="02040503050406030204" pitchFamily="18" charset="0"/>
              </a:rPr>
              <a:t>sunt capabile să citească/scrie pe ambele părți ale platanelor</a:t>
            </a:r>
            <a:r>
              <a:rPr lang="en-US" sz="2000" dirty="0">
                <a:latin typeface="Cambria" panose="02040503050406030204" pitchFamily="18" charset="0"/>
              </a:rPr>
              <a:t>. </a:t>
            </a:r>
          </a:p>
          <a:p>
            <a:pPr algn="l" eaLnBrk="1" hangingPunct="1"/>
            <a:endParaRPr lang="en-US" sz="2000" dirty="0">
              <a:latin typeface="Cambria" panose="02040503050406030204" pitchFamily="18" charset="0"/>
            </a:endParaRPr>
          </a:p>
          <a:p>
            <a:pPr algn="l" eaLnBrk="1" hangingPunct="1"/>
            <a:r>
              <a:rPr lang="ro-RO" sz="2000" dirty="0">
                <a:latin typeface="Cambria" panose="02040503050406030204" pitchFamily="18" charset="0"/>
              </a:rPr>
              <a:t>Platanele sunt conectate de un ax central și se învârtesc la aceeași viteză</a:t>
            </a:r>
            <a:r>
              <a:rPr lang="en-US" sz="2000" dirty="0">
                <a:latin typeface="Cambria" panose="02040503050406030204" pitchFamily="18" charset="0"/>
              </a:rPr>
              <a:t>. </a:t>
            </a:r>
            <a:r>
              <a:rPr lang="ro-RO" sz="2000" dirty="0">
                <a:latin typeface="Cambria" panose="02040503050406030204" pitchFamily="18" charset="0"/>
              </a:rPr>
              <a:t>Suportul capetelor de citire/scriere (</a:t>
            </a:r>
            <a:r>
              <a:rPr lang="en-US" sz="2000" i="1" dirty="0">
                <a:latin typeface="Cambria" panose="02040503050406030204" pitchFamily="18" charset="0"/>
              </a:rPr>
              <a:t>boom</a:t>
            </a:r>
            <a:r>
              <a:rPr lang="ro-RO" sz="2000" i="1" dirty="0">
                <a:latin typeface="Cambria" panose="02040503050406030204" pitchFamily="18" charset="0"/>
              </a:rPr>
              <a:t>)</a:t>
            </a:r>
            <a:r>
              <a:rPr lang="en-US" sz="2000" dirty="0">
                <a:latin typeface="Cambria" panose="02040503050406030204" pitchFamily="18" charset="0"/>
              </a:rPr>
              <a:t> </a:t>
            </a:r>
            <a:r>
              <a:rPr lang="ro-RO" sz="2000" dirty="0">
                <a:latin typeface="Cambria" panose="02040503050406030204" pitchFamily="18" charset="0"/>
              </a:rPr>
              <a:t>se mișcă înainte și înapoi, permițând fiecărui cap de citire/scriere să citească/scrie simultan din locații identice ale platanelor</a:t>
            </a:r>
            <a:r>
              <a:rPr lang="en-US" sz="2000" dirty="0">
                <a:latin typeface="Cambria" panose="02040503050406030204" pitchFamily="18" charset="0"/>
              </a:rPr>
              <a:t>.</a:t>
            </a:r>
            <a:endParaRPr lang="en-US" altLang="en-US" sz="2000"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60512"/>
            <a:ext cx="380392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D39B2F7-610F-49A7-9C2D-75B46A00A66C}" type="slidenum">
              <a:rPr lang="en-US" altLang="en-US">
                <a:latin typeface="Cambria" panose="02040503050406030204" pitchFamily="18" charset="0"/>
              </a:rPr>
              <a:pPr eaLnBrk="1" hangingPunct="1"/>
              <a:t>5</a:t>
            </a:fld>
            <a:endParaRPr lang="en-US" altLang="en-US">
              <a:latin typeface="Cambria" panose="02040503050406030204" pitchFamily="18" charset="0"/>
            </a:endParaRPr>
          </a:p>
        </p:txBody>
      </p:sp>
      <p:sp>
        <p:nvSpPr>
          <p:cNvPr id="4099" name="Rectangle 2"/>
          <p:cNvSpPr>
            <a:spLocks noGrp="1" noChangeArrowheads="1"/>
          </p:cNvSpPr>
          <p:nvPr>
            <p:ph type="title"/>
          </p:nvPr>
        </p:nvSpPr>
        <p:spPr/>
        <p:txBody>
          <a:bodyPr/>
          <a:lstStyle/>
          <a:p>
            <a:pPr eaLnBrk="1" hangingPunct="1"/>
            <a:r>
              <a:rPr lang="ro-RO" altLang="en-US" sz="3300" dirty="0">
                <a:latin typeface="Cambria" panose="02040503050406030204" pitchFamily="18" charset="0"/>
                <a:cs typeface="Times New Roman" pitchFamily="18" charset="0"/>
              </a:rPr>
              <a:t>Introducere</a:t>
            </a:r>
            <a:endParaRPr lang="en-US" altLang="en-US" sz="3300" dirty="0">
              <a:latin typeface="Cambria" panose="02040503050406030204" pitchFamily="18" charset="0"/>
              <a:cs typeface="Times New Roman" pitchFamily="18" charset="0"/>
            </a:endParaRPr>
          </a:p>
        </p:txBody>
      </p:sp>
      <p:sp>
        <p:nvSpPr>
          <p:cNvPr id="4100" name="Text Box 3"/>
          <p:cNvSpPr txBox="1">
            <a:spLocks noChangeArrowheads="1"/>
          </p:cNvSpPr>
          <p:nvPr/>
        </p:nvSpPr>
        <p:spPr bwMode="auto">
          <a:xfrm>
            <a:off x="685800" y="1560513"/>
            <a:ext cx="4495800" cy="47111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ro-RO" sz="2000" dirty="0">
                <a:latin typeface="Cambria" panose="02040503050406030204" pitchFamily="18" charset="0"/>
              </a:rPr>
              <a:t>O rotație completă pe o parte a unui platan se numește </a:t>
            </a:r>
            <a:r>
              <a:rPr lang="ro-RO" sz="2000" i="1" dirty="0">
                <a:latin typeface="Cambria" panose="02040503050406030204" pitchFamily="18" charset="0"/>
              </a:rPr>
              <a:t>pistă</a:t>
            </a:r>
            <a:r>
              <a:rPr lang="en-US" sz="2000" dirty="0">
                <a:latin typeface="Cambria" panose="02040503050406030204" pitchFamily="18" charset="0"/>
              </a:rPr>
              <a:t> </a:t>
            </a:r>
            <a:r>
              <a:rPr lang="ro-RO" sz="2000" dirty="0">
                <a:latin typeface="Cambria" panose="02040503050406030204" pitchFamily="18" charset="0"/>
              </a:rPr>
              <a:t>(</a:t>
            </a:r>
            <a:r>
              <a:rPr lang="en-US" sz="2000" i="1" dirty="0">
                <a:latin typeface="Cambria" panose="02040503050406030204" pitchFamily="18" charset="0"/>
              </a:rPr>
              <a:t>track</a:t>
            </a:r>
            <a:r>
              <a:rPr lang="ro-RO" sz="2000" i="1" dirty="0">
                <a:latin typeface="Cambria" panose="02040503050406030204" pitchFamily="18" charset="0"/>
              </a:rPr>
              <a:t>)</a:t>
            </a:r>
            <a:r>
              <a:rPr lang="en-US" sz="2000" dirty="0">
                <a:latin typeface="Cambria" panose="02040503050406030204" pitchFamily="18" charset="0"/>
              </a:rPr>
              <a:t>.</a:t>
            </a:r>
            <a:r>
              <a:rPr lang="ro-RO" sz="2000" dirty="0">
                <a:latin typeface="Cambria" panose="02040503050406030204" pitchFamily="18" charset="0"/>
              </a:rPr>
              <a:t> Toate pistele de pe ambele părți ale platanelor situate la aceeași distanță de centru formează un </a:t>
            </a:r>
            <a:r>
              <a:rPr lang="ro-RO" sz="2000" i="1" dirty="0">
                <a:latin typeface="Cambria" panose="02040503050406030204" pitchFamily="18" charset="0"/>
              </a:rPr>
              <a:t>cilindru.</a:t>
            </a:r>
            <a:endParaRPr lang="en-US" sz="2000" i="1" dirty="0">
              <a:latin typeface="Cambria" panose="02040503050406030204" pitchFamily="18" charset="0"/>
            </a:endParaRPr>
          </a:p>
          <a:p>
            <a:pPr algn="l" eaLnBrk="1" hangingPunct="1"/>
            <a:r>
              <a:rPr lang="ro-RO" sz="2000" dirty="0">
                <a:latin typeface="Cambria" panose="02040503050406030204" pitchFamily="18" charset="0"/>
              </a:rPr>
              <a:t>În mod normal, un hard disk poate avea mii de cilindri</a:t>
            </a:r>
            <a:r>
              <a:rPr lang="en-US" sz="2000" dirty="0">
                <a:latin typeface="Cambria" panose="02040503050406030204" pitchFamily="18" charset="0"/>
              </a:rPr>
              <a:t>. </a:t>
            </a:r>
            <a:r>
              <a:rPr lang="ro-RO" sz="2000" dirty="0">
                <a:latin typeface="Cambria" panose="02040503050406030204" pitchFamily="18" charset="0"/>
              </a:rPr>
              <a:t>Mai mulți cilindri consecutivi de pe HD pot fi atribuiți unei partiții</a:t>
            </a:r>
            <a:r>
              <a:rPr lang="en-US" sz="2000" dirty="0">
                <a:latin typeface="Cambria" panose="02040503050406030204" pitchFamily="18" charset="0"/>
              </a:rPr>
              <a:t>.</a:t>
            </a:r>
            <a:r>
              <a:rPr lang="ro-RO" sz="2000" dirty="0">
                <a:latin typeface="Cambria" panose="02040503050406030204" pitchFamily="18" charset="0"/>
              </a:rPr>
              <a:t> </a:t>
            </a:r>
            <a:endParaRPr lang="en-US" sz="2000" dirty="0">
              <a:latin typeface="Cambria" panose="02040503050406030204" pitchFamily="18" charset="0"/>
            </a:endParaRPr>
          </a:p>
          <a:p>
            <a:pPr algn="l" eaLnBrk="1" hangingPunct="1"/>
            <a:r>
              <a:rPr lang="ro-RO" sz="2000" dirty="0">
                <a:latin typeface="Cambria" panose="02040503050406030204" pitchFamily="18" charset="0"/>
              </a:rPr>
              <a:t>Spre exemplu, conform figurii alăturate, prima partiție va fi formată din cilindrii de la </a:t>
            </a:r>
            <a:r>
              <a:rPr lang="en-US" sz="2000" dirty="0">
                <a:latin typeface="Cambria" panose="02040503050406030204" pitchFamily="18" charset="0"/>
              </a:rPr>
              <a:t>1 </a:t>
            </a:r>
            <a:r>
              <a:rPr lang="ro-RO" sz="2000" dirty="0">
                <a:latin typeface="Cambria" panose="02040503050406030204" pitchFamily="18" charset="0"/>
              </a:rPr>
              <a:t>la </a:t>
            </a:r>
            <a:r>
              <a:rPr lang="en-US" sz="2000" dirty="0">
                <a:latin typeface="Cambria" panose="02040503050406030204" pitchFamily="18" charset="0"/>
              </a:rPr>
              <a:t>544.</a:t>
            </a:r>
            <a:r>
              <a:rPr lang="ro-RO" sz="2000" dirty="0">
                <a:latin typeface="Cambria" panose="02040503050406030204" pitchFamily="18" charset="0"/>
              </a:rPr>
              <a:t> Cea de-a doua partiție</a:t>
            </a:r>
            <a:r>
              <a:rPr lang="en-US" sz="2000" dirty="0">
                <a:latin typeface="Cambria" panose="02040503050406030204" pitchFamily="18" charset="0"/>
              </a:rPr>
              <a:t> </a:t>
            </a:r>
            <a:r>
              <a:rPr lang="ro-RO" sz="2000" dirty="0">
                <a:latin typeface="Cambria" panose="02040503050406030204" pitchFamily="18" charset="0"/>
              </a:rPr>
              <a:t>va începe cu cilindrul </a:t>
            </a:r>
            <a:r>
              <a:rPr lang="en-US" sz="2000" dirty="0">
                <a:latin typeface="Cambria" panose="02040503050406030204" pitchFamily="18" charset="0"/>
              </a:rPr>
              <a:t>545 </a:t>
            </a:r>
            <a:r>
              <a:rPr lang="ro-RO" sz="2000" dirty="0">
                <a:latin typeface="Cambria" panose="02040503050406030204" pitchFamily="18" charset="0"/>
              </a:rPr>
              <a:t>până la cilindrul </a:t>
            </a:r>
            <a:r>
              <a:rPr lang="en-US" sz="2000" dirty="0">
                <a:latin typeface="Cambria" panose="02040503050406030204" pitchFamily="18" charset="0"/>
              </a:rPr>
              <a:t>1040. </a:t>
            </a:r>
            <a:r>
              <a:rPr lang="ro-RO" sz="2000" dirty="0">
                <a:latin typeface="Cambria" panose="02040503050406030204" pitchFamily="18" charset="0"/>
              </a:rPr>
              <a:t>Ultima partiție va fi de la cilindrul </a:t>
            </a:r>
            <a:r>
              <a:rPr lang="en-US" sz="2000" dirty="0">
                <a:latin typeface="Cambria" panose="02040503050406030204" pitchFamily="18" charset="0"/>
              </a:rPr>
              <a:t>1041 </a:t>
            </a:r>
            <a:r>
              <a:rPr lang="ro-RO" sz="2000" dirty="0">
                <a:latin typeface="Cambria" panose="02040503050406030204" pitchFamily="18" charset="0"/>
              </a:rPr>
              <a:t>până la cilindrul</a:t>
            </a:r>
            <a:r>
              <a:rPr lang="en-US" sz="2000" dirty="0">
                <a:latin typeface="Cambria" panose="02040503050406030204" pitchFamily="18" charset="0"/>
              </a:rPr>
              <a:t> 1600.</a:t>
            </a:r>
            <a:endParaRPr lang="en-US" altLang="en-US" sz="2000" dirty="0">
              <a:latin typeface="Cambria" panose="02040503050406030204" pitchFamily="18" charset="0"/>
            </a:endParaRPr>
          </a:p>
        </p:txBody>
      </p:sp>
      <p:pic>
        <p:nvPicPr>
          <p:cNvPr id="7" name="Picture 6" descr="https://ndg-content-dev.s3.amazonaws.com/media/images/lpic1-s1/119.3.1_4.png"/>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733800" cy="3566124"/>
          </a:xfrm>
          <a:prstGeom prst="rect">
            <a:avLst/>
          </a:prstGeom>
          <a:noFill/>
          <a:ln>
            <a:noFill/>
          </a:ln>
        </p:spPr>
      </p:pic>
    </p:spTree>
    <p:extLst>
      <p:ext uri="{BB962C8B-B14F-4D97-AF65-F5344CB8AC3E}">
        <p14:creationId xmlns:p14="http://schemas.microsoft.com/office/powerpoint/2010/main" val="55457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6</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228600"/>
            <a:ext cx="8229600" cy="1143000"/>
          </a:xfrm>
        </p:spPr>
        <p:txBody>
          <a:bodyPr/>
          <a:lstStyle/>
          <a:p>
            <a:pPr eaLnBrk="1" hangingPunct="1"/>
            <a:r>
              <a:rPr lang="ro-RO" altLang="en-US" sz="3300" dirty="0">
                <a:latin typeface="Cambria" panose="02040503050406030204" pitchFamily="18" charset="0"/>
                <a:cs typeface="Times New Roman" pitchFamily="18" charset="0"/>
              </a:rPr>
              <a:t>Avantajele utilizării partițiilor</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762000"/>
            <a:ext cx="8229600" cy="1219200"/>
          </a:xfrm>
        </p:spPr>
        <p:txBody>
          <a:bodyPr/>
          <a:lstStyle/>
          <a:p>
            <a:pPr marL="0" indent="0" eaLnBrk="1" hangingPunct="1">
              <a:lnSpc>
                <a:spcPct val="80000"/>
              </a:lnSpc>
              <a:buNone/>
            </a:pPr>
            <a:r>
              <a:rPr lang="ro-RO" altLang="en-US" sz="2000" dirty="0">
                <a:latin typeface="Cambria" panose="02040503050406030204" pitchFamily="18" charset="0"/>
                <a:cs typeface="Times New Roman" pitchFamily="18" charset="0"/>
              </a:rPr>
              <a:t>Ca o regulă, trebuie creată cel puțin o partiție.</a:t>
            </a: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Indiferent de sistemul de operare folosit, fie că este </a:t>
            </a:r>
            <a:r>
              <a:rPr lang="en-US" altLang="en-US" sz="2000" dirty="0">
                <a:latin typeface="Cambria" panose="02040503050406030204" pitchFamily="18" charset="0"/>
                <a:cs typeface="Times New Roman" pitchFamily="18" charset="0"/>
              </a:rPr>
              <a:t>Linux, Microsoft Windows </a:t>
            </a:r>
            <a:r>
              <a:rPr lang="ro-RO" altLang="en-US" sz="2000" dirty="0">
                <a:latin typeface="Cambria" panose="02040503050406030204" pitchFamily="18" charset="0"/>
                <a:cs typeface="Times New Roman" pitchFamily="18" charset="0"/>
              </a:rPr>
              <a:t>sau</a:t>
            </a:r>
            <a:r>
              <a:rPr lang="en-US" altLang="en-US" sz="2000" dirty="0">
                <a:latin typeface="Cambria" panose="02040503050406030204" pitchFamily="18" charset="0"/>
                <a:cs typeface="Times New Roman" pitchFamily="18" charset="0"/>
              </a:rPr>
              <a:t>Mac OSX,</a:t>
            </a:r>
            <a:r>
              <a:rPr lang="ro-RO" altLang="en-US" sz="2000" dirty="0">
                <a:latin typeface="Cambria" panose="02040503050406030204" pitchFamily="18" charset="0"/>
                <a:cs typeface="Times New Roman" pitchFamily="18" charset="0"/>
              </a:rPr>
              <a:t> trebuie creată minim o partiție deoarece sistemele de fișiere sunt stocate în cadrul partițiilor, nu pe întreg discul</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en-US" altLang="en-US" sz="2000" b="1" dirty="0">
                <a:latin typeface="Cambria" panose="02040503050406030204" pitchFamily="18" charset="0"/>
                <a:cs typeface="Times New Roman" pitchFamily="18" charset="0"/>
              </a:rPr>
              <a:t>Of</a:t>
            </a:r>
            <a:r>
              <a:rPr lang="ro-RO" altLang="en-US" sz="2000" b="1" dirty="0">
                <a:latin typeface="Cambria" panose="02040503050406030204" pitchFamily="18" charset="0"/>
                <a:cs typeface="Times New Roman" pitchFamily="18" charset="0"/>
              </a:rPr>
              <a:t>eră </a:t>
            </a:r>
            <a:r>
              <a:rPr lang="en-US" altLang="en-US" sz="2000" b="1" dirty="0" err="1">
                <a:latin typeface="Cambria" panose="02040503050406030204" pitchFamily="18" charset="0"/>
                <a:cs typeface="Times New Roman" pitchFamily="18" charset="0"/>
              </a:rPr>
              <a:t>suport</a:t>
            </a:r>
            <a:r>
              <a:rPr lang="ro-RO" altLang="en-US" sz="2000" b="1" dirty="0">
                <a:latin typeface="Cambria" panose="02040503050406030204" pitchFamily="18" charset="0"/>
                <a:cs typeface="Times New Roman" pitchFamily="18" charset="0"/>
              </a:rPr>
              <a:t> pentru mai multe sisteme de operare</a:t>
            </a: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Unele sisteme pot avea </a:t>
            </a:r>
            <a:r>
              <a:rPr lang="en-US" altLang="en-US" sz="2000" dirty="0">
                <a:latin typeface="Cambria" panose="02040503050406030204" pitchFamily="18" charset="0"/>
                <a:cs typeface="Times New Roman" pitchFamily="18" charset="0"/>
              </a:rPr>
              <a:t>Linux </a:t>
            </a:r>
            <a:r>
              <a:rPr lang="ro-RO" altLang="en-US" sz="2000" dirty="0">
                <a:latin typeface="Cambria" panose="02040503050406030204" pitchFamily="18" charset="0"/>
                <a:cs typeface="Times New Roman" pitchFamily="18" charset="0"/>
              </a:rPr>
              <a:t>cât și</a:t>
            </a:r>
            <a:r>
              <a:rPr lang="en-US" altLang="en-US" sz="2000" dirty="0">
                <a:latin typeface="Cambria" panose="02040503050406030204" pitchFamily="18" charset="0"/>
                <a:cs typeface="Times New Roman" pitchFamily="18" charset="0"/>
              </a:rPr>
              <a:t> Microsoft Windows </a:t>
            </a:r>
            <a:r>
              <a:rPr lang="ro-RO" altLang="en-US" sz="2000" dirty="0">
                <a:latin typeface="Cambria" panose="02040503050406030204" pitchFamily="18" charset="0"/>
                <a:cs typeface="Times New Roman" pitchFamily="18" charset="0"/>
              </a:rPr>
              <a:t>instalate pe acestea – sisteme denumite</a:t>
            </a: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dual boot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Deoarece sistemele de fișiere utilizate de </a:t>
            </a:r>
            <a:r>
              <a:rPr lang="en-US" altLang="en-US" sz="2000" dirty="0">
                <a:latin typeface="Cambria" panose="02040503050406030204" pitchFamily="18" charset="0"/>
                <a:cs typeface="Times New Roman" pitchFamily="18" charset="0"/>
              </a:rPr>
              <a:t>Microsoft Windows </a:t>
            </a:r>
            <a:r>
              <a:rPr lang="ro-RO" altLang="en-US" sz="2000" dirty="0">
                <a:latin typeface="Cambria" panose="02040503050406030204" pitchFamily="18" charset="0"/>
                <a:cs typeface="Times New Roman" pitchFamily="18" charset="0"/>
              </a:rPr>
              <a:t>diferă față de </a:t>
            </a:r>
            <a:r>
              <a:rPr lang="en-US" altLang="en-US" sz="2000" dirty="0">
                <a:latin typeface="Cambria" panose="02040503050406030204" pitchFamily="18" charset="0"/>
                <a:cs typeface="Times New Roman" pitchFamily="18" charset="0"/>
              </a:rPr>
              <a:t>Linux,</a:t>
            </a:r>
            <a:r>
              <a:rPr lang="ro-RO" altLang="en-US" sz="2000" dirty="0">
                <a:latin typeface="Cambria" panose="02040503050406030204" pitchFamily="18" charset="0"/>
                <a:cs typeface="Times New Roman" pitchFamily="18" charset="0"/>
              </a:rPr>
              <a:t> acest lucru necesită existența mai multor partiții</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ro-RO" altLang="en-US" sz="2000" b="1" dirty="0">
                <a:latin typeface="Cambria" panose="02040503050406030204" pitchFamily="18" charset="0"/>
                <a:cs typeface="Times New Roman" pitchFamily="18" charset="0"/>
              </a:rPr>
              <a:t>Directoare </a:t>
            </a:r>
            <a:r>
              <a:rPr lang="en-US" altLang="en-US" sz="2000" b="1" dirty="0">
                <a:latin typeface="Cambria" panose="02040503050406030204" pitchFamily="18" charset="0"/>
                <a:cs typeface="Times New Roman" pitchFamily="18" charset="0"/>
              </a:rPr>
              <a:t>Home </a:t>
            </a:r>
          </a:p>
          <a:p>
            <a:pPr marL="0" indent="0" eaLnBrk="1" hangingPunct="1">
              <a:lnSpc>
                <a:spcPct val="80000"/>
              </a:lnSpc>
              <a:buNone/>
            </a:pPr>
            <a:r>
              <a:rPr lang="ro-RO" altLang="en-US" sz="2000" dirty="0">
                <a:latin typeface="Cambria" panose="02040503050406030204" pitchFamily="18" charset="0"/>
                <a:cs typeface="Times New Roman" pitchFamily="18" charset="0"/>
              </a:rPr>
              <a:t>Existența unei partiții separate pentry directoarele </a:t>
            </a:r>
            <a:r>
              <a:rPr lang="ro-RO" altLang="en-US" sz="2000" i="1" dirty="0">
                <a:latin typeface="Cambria" panose="02040503050406030204" pitchFamily="18" charset="0"/>
                <a:cs typeface="Times New Roman" pitchFamily="18" charset="0"/>
              </a:rPr>
              <a:t>home</a:t>
            </a:r>
            <a:r>
              <a:rPr lang="ro-RO" altLang="en-US" sz="2000" dirty="0">
                <a:latin typeface="Cambria" panose="02040503050406030204" pitchFamily="18" charset="0"/>
                <a:cs typeface="Times New Roman" pitchFamily="18" charset="0"/>
              </a:rPr>
              <a:t> ale utilizatorilor reprezintă un lucru normal ce are mai multe avantaje, printre care</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Este mai ușor să se facă un </a:t>
            </a:r>
            <a:r>
              <a:rPr lang="en-US" altLang="en-US" sz="2000" i="1" dirty="0">
                <a:latin typeface="Cambria" panose="02040503050406030204" pitchFamily="18" charset="0"/>
                <a:cs typeface="Times New Roman" pitchFamily="18" charset="0"/>
              </a:rPr>
              <a:t>backup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sau să se restaureze un sistem de fișiere decât să se refacă fiecare </a:t>
            </a:r>
            <a:r>
              <a:rPr lang="ro-RO" altLang="en-US" sz="2000" i="1" dirty="0">
                <a:latin typeface="Cambria" panose="02040503050406030204" pitchFamily="18" charset="0"/>
                <a:cs typeface="Times New Roman" pitchFamily="18" charset="0"/>
              </a:rPr>
              <a:t>home directory </a:t>
            </a:r>
            <a:r>
              <a:rPr lang="ro-RO" altLang="en-US" sz="2000" dirty="0">
                <a:latin typeface="Cambria" panose="02040503050406030204" pitchFamily="18" charset="0"/>
                <a:cs typeface="Times New Roman" pitchFamily="18" charset="0"/>
              </a:rPr>
              <a:t>în parte</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Atunci când directoarele </a:t>
            </a:r>
            <a:r>
              <a:rPr lang="ro-RO" altLang="en-US" sz="2000" i="1" dirty="0">
                <a:latin typeface="Cambria" panose="02040503050406030204" pitchFamily="18" charset="0"/>
                <a:cs typeface="Times New Roman" pitchFamily="18" charset="0"/>
              </a:rPr>
              <a:t>home </a:t>
            </a:r>
            <a:r>
              <a:rPr lang="ro-RO" altLang="en-US" sz="2000" dirty="0">
                <a:latin typeface="Cambria" panose="02040503050406030204" pitchFamily="18" charset="0"/>
                <a:cs typeface="Times New Roman" pitchFamily="18" charset="0"/>
              </a:rPr>
              <a:t> sunt separate de sistemul de fișiere </a:t>
            </a:r>
            <a:r>
              <a:rPr lang="en-US" altLang="en-US" sz="2000" i="1" dirty="0">
                <a:latin typeface="Cambria" panose="02040503050406030204" pitchFamily="18" charset="0"/>
                <a:cs typeface="Times New Roman" pitchFamily="18" charset="0"/>
              </a:rPr>
              <a:t>root</a:t>
            </a:r>
            <a:r>
              <a:rPr lang="ro-RO" altLang="en-US" sz="2000" i="1"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actualizările sistemului de operare pot fi făcute mult mai în siguranță și mai eficient</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Sistemele de fișiere pot avea activate facilități precum </a:t>
            </a:r>
            <a:r>
              <a:rPr lang="en-US" altLang="en-US" sz="2000" i="1" dirty="0">
                <a:latin typeface="Cambria" panose="02040503050406030204" pitchFamily="18" charset="0"/>
                <a:cs typeface="Times New Roman" pitchFamily="18" charset="0"/>
              </a:rPr>
              <a:t>disk quotas</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Un </a:t>
            </a:r>
            <a:r>
              <a:rPr lang="en-US" altLang="en-US" sz="2000" i="1" dirty="0">
                <a:latin typeface="Cambria" panose="02040503050406030204" pitchFamily="18" charset="0"/>
                <a:cs typeface="Times New Roman" pitchFamily="18" charset="0"/>
              </a:rPr>
              <a:t>disk quota</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permite unui administrator să limiteze spațiul folosit de către un utilizator pe un sistem de fișiere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Posibilitatea de a crea restricții </a:t>
            </a:r>
            <a:r>
              <a:rPr lang="en-US" altLang="en-US" sz="2000" i="1" dirty="0">
                <a:latin typeface="Cambria" panose="02040503050406030204" pitchFamily="18" charset="0"/>
                <a:cs typeface="Times New Roman" pitchFamily="18" charset="0"/>
              </a:rPr>
              <a:t>disk quota</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pentru directoarele </a:t>
            </a:r>
            <a:r>
              <a:rPr lang="ro-RO" altLang="en-US" sz="2000" i="1" dirty="0">
                <a:latin typeface="Cambria" panose="02040503050406030204" pitchFamily="18" charset="0"/>
                <a:cs typeface="Times New Roman" pitchFamily="18" charset="0"/>
              </a:rPr>
              <a:t>home, </a:t>
            </a:r>
            <a:r>
              <a:rPr lang="ro-RO" altLang="en-US" sz="2000" dirty="0">
                <a:latin typeface="Cambria" panose="02040503050406030204" pitchFamily="18" charset="0"/>
                <a:cs typeface="Times New Roman" pitchFamily="18" charset="0"/>
              </a:rPr>
              <a:t>fără</a:t>
            </a:r>
            <a:r>
              <a:rPr lang="ro-RO" altLang="en-US" sz="2000" i="1"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 afecta restul sistemului poate constitui un avantaj</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159639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7</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Avantajele utilizării partițiilor</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990600"/>
            <a:ext cx="8229600" cy="4572000"/>
          </a:xfrm>
        </p:spPr>
        <p:txBody>
          <a:bodyPr/>
          <a:lstStyle/>
          <a:p>
            <a:pPr marL="0" indent="0" eaLnBrk="1" hangingPunct="1">
              <a:lnSpc>
                <a:spcPct val="80000"/>
              </a:lnSpc>
              <a:buNone/>
            </a:pPr>
            <a:r>
              <a:rPr lang="ro-RO" altLang="en-US" sz="2000" b="1" dirty="0">
                <a:latin typeface="Cambria" panose="02040503050406030204" pitchFamily="18" charset="0"/>
                <a:cs typeface="Times New Roman" pitchFamily="18" charset="0"/>
              </a:rPr>
              <a:t>Directoare comune cu drepturi de scriere</a:t>
            </a: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Unele directoare, precum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și</a:t>
            </a: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au drepturi de scriere pentru orice utilizator</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Acest lucru înseamnă că orice utilizator poate stoca fișiere aici fără limite</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Din păcate, acest lucru poate cauza probleme dacă aceste directoare nu sunt plasate în sisteme de fișiere separate.</a:t>
            </a: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Dacă</a:t>
            </a: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și</a:t>
            </a: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nu sunt </a:t>
            </a:r>
            <a:r>
              <a:rPr lang="en-US" altLang="en-US" sz="2000" dirty="0">
                <a:latin typeface="Cambria" panose="02040503050406030204" pitchFamily="18" charset="0"/>
                <a:cs typeface="Times New Roman" pitchFamily="18" charset="0"/>
              </a:rPr>
              <a:t>“mount points”, </a:t>
            </a:r>
            <a:r>
              <a:rPr lang="ro-RO" altLang="en-US" sz="2000" dirty="0">
                <a:latin typeface="Cambria" panose="02040503050406030204" pitchFamily="18" charset="0"/>
                <a:cs typeface="Times New Roman" pitchFamily="18" charset="0"/>
              </a:rPr>
              <a:t>atunci fișierele plasate în aceste directoare vor fi pe aceeași partiție ca și root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 </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Dacă un utilizator crează un fișier de dimensiune foarte mare atunci acesta poate ocupa întreg sistemul de fișiere </a:t>
            </a:r>
            <a:r>
              <a:rPr lang="en-US" altLang="en-US" sz="2000" dirty="0">
                <a:latin typeface="Cambria" panose="02040503050406030204" pitchFamily="18" charset="0"/>
                <a:cs typeface="Times New Roman" pitchFamily="18" charset="0"/>
              </a:rPr>
              <a:t>/ . </a:t>
            </a:r>
            <a:r>
              <a:rPr lang="ro-RO" altLang="en-US" sz="2000" dirty="0">
                <a:latin typeface="Cambria" panose="02040503050406030204" pitchFamily="18" charset="0"/>
                <a:cs typeface="Times New Roman" pitchFamily="18" charset="0"/>
              </a:rPr>
              <a:t>Acest lucru ar face ca sistemul de operare să devină inutilizabil </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cu excepția utilizatorului </a:t>
            </a:r>
            <a:r>
              <a:rPr lang="en-US" altLang="en-US" sz="2000" i="1" dirty="0">
                <a:latin typeface="Cambria" panose="02040503050406030204" pitchFamily="18" charset="0"/>
                <a:cs typeface="Times New Roman" pitchFamily="18" charset="0"/>
              </a:rPr>
              <a:t>root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care are totuși un spațiu rezervat pe disc</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ro-RO" altLang="en-US" sz="2000" dirty="0">
                <a:latin typeface="Cambria" panose="02040503050406030204" pitchFamily="18" charset="0"/>
                <a:cs typeface="Times New Roman" pitchFamily="18" charset="0"/>
              </a:rPr>
              <a:t>Separarea directoarelor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și</a:t>
            </a: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permite administratorului să activeze limitări de tip </a:t>
            </a:r>
            <a:r>
              <a:rPr lang="en-US" altLang="en-US" sz="2000" i="1" dirty="0">
                <a:latin typeface="Cambria" panose="02040503050406030204" pitchFamily="18" charset="0"/>
                <a:cs typeface="Times New Roman" pitchFamily="18" charset="0"/>
              </a:rPr>
              <a:t>disk quotas</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pentru a administra spațiul ce poate fi folosit de către fiecare utilizator</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Chiar dacă nu se folosesc </a:t>
            </a:r>
            <a:r>
              <a:rPr lang="en-US" altLang="en-US" sz="2000" i="1" dirty="0">
                <a:latin typeface="Cambria" panose="02040503050406030204" pitchFamily="18" charset="0"/>
                <a:cs typeface="Times New Roman" pitchFamily="18" charset="0"/>
              </a:rPr>
              <a:t>quotas</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faptul că directoarele sunt pe o partiție separată înseamnă că dacă un utilizator obișnuit umple partiția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b="1" i="1"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sau</a:t>
            </a: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sistemul de fișiere </a:t>
            </a:r>
            <a:r>
              <a:rPr lang="en-US" altLang="en-US" sz="2000" i="1" dirty="0">
                <a:latin typeface="Cambria" panose="02040503050406030204" pitchFamily="18" charset="0"/>
                <a:cs typeface="Times New Roman" pitchFamily="18" charset="0"/>
              </a:rPr>
              <a:t>root</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și alte sisteme de fișiere importante nu vor fi afectate</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17080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8</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ro-RO" altLang="en-US" sz="3300" dirty="0">
                <a:latin typeface="Cambria" panose="02040503050406030204" pitchFamily="18" charset="0"/>
                <a:cs typeface="Times New Roman" pitchFamily="18" charset="0"/>
              </a:rPr>
              <a:t>Avantajele utilizării partițiilor</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990600"/>
            <a:ext cx="8229600" cy="4572000"/>
          </a:xfrm>
        </p:spPr>
        <p:txBody>
          <a:bodyPr/>
          <a:lstStyle/>
          <a:p>
            <a:pPr marL="0" indent="0" eaLnBrk="1" hangingPunct="1">
              <a:lnSpc>
                <a:spcPct val="80000"/>
              </a:lnSpc>
              <a:buNone/>
            </a:pPr>
            <a:r>
              <a:rPr lang="ro-RO" altLang="en-US" sz="2000" b="1" dirty="0">
                <a:latin typeface="Cambria" panose="02040503050406030204" pitchFamily="18" charset="0"/>
                <a:cs typeface="Times New Roman" pitchFamily="18" charset="0"/>
              </a:rPr>
              <a:t>Securitate sporită</a:t>
            </a: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ro-RO" altLang="en-US" sz="2000" dirty="0">
                <a:latin typeface="Cambria" panose="02040503050406030204" pitchFamily="18" charset="0"/>
                <a:cs typeface="Times New Roman" pitchFamily="18" charset="0"/>
              </a:rPr>
              <a:t>Folosirea partițiilor separate ajută la îmbunătățirea securității sistemului</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Atunci când folosim sisteme de fișiere separate, probabilitatea de suprascriere a inodurilor și a blocurilor de date este mult mai mică</a:t>
            </a:r>
            <a:r>
              <a:rPr lang="en-US" altLang="en-US" sz="2000" dirty="0">
                <a:latin typeface="Cambria" panose="02040503050406030204" pitchFamily="18" charset="0"/>
                <a:cs typeface="Times New Roman" pitchFamily="18" charset="0"/>
              </a:rPr>
              <a:t>.</a:t>
            </a:r>
          </a:p>
          <a:p>
            <a:pPr marL="0" indent="0" eaLnBrk="1" hangingPunct="1">
              <a:lnSpc>
                <a:spcPct val="80000"/>
              </a:lnSpc>
              <a:buNone/>
            </a:pPr>
            <a:r>
              <a:rPr lang="ro-RO" altLang="en-US" sz="2000" dirty="0">
                <a:latin typeface="Cambria" panose="02040503050406030204" pitchFamily="18" charset="0"/>
                <a:cs typeface="Times New Roman" pitchFamily="18" charset="0"/>
              </a:rPr>
              <a:t>De asemenea, uneori o colecție de fișiere trebuie să fie stocată fără a putea fi modificată; în acest caz putem monta un sistem de fișiere separat pe o partiție </a:t>
            </a:r>
            <a:r>
              <a:rPr lang="en-US" altLang="en-US" sz="2000" i="1" dirty="0">
                <a:latin typeface="Cambria" panose="02040503050406030204" pitchFamily="18" charset="0"/>
                <a:cs typeface="Times New Roman" pitchFamily="18" charset="0"/>
              </a:rPr>
              <a:t>read-only</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pentru a preveni modificările</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ro-RO" altLang="en-US" sz="2000" b="1" dirty="0">
              <a:latin typeface="Cambria" panose="02040503050406030204" pitchFamily="18" charset="0"/>
              <a:cs typeface="Times New Roman" pitchFamily="18" charset="0"/>
            </a:endParaRPr>
          </a:p>
          <a:p>
            <a:pPr marL="0" indent="0" eaLnBrk="1" hangingPunct="1">
              <a:lnSpc>
                <a:spcPct val="80000"/>
              </a:lnSpc>
              <a:buNone/>
            </a:pPr>
            <a:r>
              <a:rPr lang="ro-RO" altLang="en-US" sz="2000" b="1" dirty="0">
                <a:latin typeface="Cambria" panose="02040503050406030204" pitchFamily="18" charset="0"/>
                <a:cs typeface="Times New Roman" pitchFamily="18" charset="0"/>
              </a:rPr>
              <a:t>Partiții extrem de </a:t>
            </a:r>
            <a:r>
              <a:rPr lang="en-US" altLang="en-US" sz="2000" b="1" dirty="0">
                <a:latin typeface="Cambria" panose="02040503050406030204" pitchFamily="18" charset="0"/>
                <a:cs typeface="Times New Roman" pitchFamily="18" charset="0"/>
              </a:rPr>
              <a:t>“</a:t>
            </a:r>
            <a:r>
              <a:rPr lang="ro-RO" altLang="en-US" sz="2000" b="1" dirty="0">
                <a:latin typeface="Cambria" panose="02040503050406030204" pitchFamily="18" charset="0"/>
                <a:cs typeface="Times New Roman" pitchFamily="18" charset="0"/>
              </a:rPr>
              <a:t>active</a:t>
            </a:r>
            <a:r>
              <a:rPr lang="en-US" altLang="en-US" sz="2000" b="1" dirty="0">
                <a:latin typeface="Cambria" panose="02040503050406030204" pitchFamily="18" charset="0"/>
                <a:cs typeface="Times New Roman" pitchFamily="18" charset="0"/>
              </a:rPr>
              <a:t>”</a:t>
            </a:r>
          </a:p>
          <a:p>
            <a:pPr marL="0" indent="0" eaLnBrk="1" hangingPunct="1">
              <a:lnSpc>
                <a:spcPct val="80000"/>
              </a:lnSpc>
              <a:buNone/>
            </a:pPr>
            <a:r>
              <a:rPr lang="ro-RO" altLang="en-US" sz="2000" dirty="0">
                <a:latin typeface="Cambria" panose="02040503050406030204" pitchFamily="18" charset="0"/>
                <a:cs typeface="Times New Roman" pitchFamily="18" charset="0"/>
              </a:rPr>
              <a:t>În cazul în care avem de-a face cu directoare ce pot rămâne fără spațiu liber, este de preferat ca acestea să fie montate pe o partiție separată</a:t>
            </a:r>
            <a:r>
              <a:rPr lang="en-US" altLang="en-US" sz="2000" dirty="0">
                <a:latin typeface="Cambria" panose="02040503050406030204" pitchFamily="18" charset="0"/>
                <a:cs typeface="Times New Roman" pitchFamily="18" charset="0"/>
              </a:rPr>
              <a:t>.</a:t>
            </a:r>
            <a:r>
              <a:rPr lang="ro-RO" altLang="en-US" sz="2000" dirty="0">
                <a:latin typeface="Cambria" panose="02040503050406030204" pitchFamily="18" charset="0"/>
                <a:cs typeface="Times New Roman" pitchFamily="18" charset="0"/>
              </a:rPr>
              <a:t> </a:t>
            </a:r>
          </a:p>
          <a:p>
            <a:pPr marL="0" indent="0" eaLnBrk="1" hangingPunct="1">
              <a:lnSpc>
                <a:spcPct val="80000"/>
              </a:lnSpc>
              <a:buNone/>
            </a:pPr>
            <a:r>
              <a:rPr lang="ro-RO" altLang="en-US" sz="2000" dirty="0">
                <a:latin typeface="Cambria" panose="02040503050406030204" pitchFamily="18" charset="0"/>
                <a:cs typeface="Times New Roman" pitchFamily="18" charset="0"/>
              </a:rPr>
              <a:t>Un exemplu în acest sens este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/log</a:t>
            </a:r>
            <a:r>
              <a:rPr lang="en-US" altLang="en-US" sz="2000" dirty="0">
                <a:latin typeface="Cambria" panose="02040503050406030204" pitchFamily="18" charset="0"/>
                <a:cs typeface="Times New Roman" pitchFamily="18" charset="0"/>
              </a:rPr>
              <a:t> </a:t>
            </a:r>
            <a:r>
              <a:rPr lang="ro-RO" altLang="en-US" sz="2000" dirty="0">
                <a:latin typeface="Cambria" panose="02040503050406030204" pitchFamily="18" charset="0"/>
                <a:cs typeface="Times New Roman" pitchFamily="18" charset="0"/>
              </a:rPr>
              <a:t>unde sistemul scrie permanent fișiere de date de tip </a:t>
            </a:r>
            <a:r>
              <a:rPr lang="ro-RO" altLang="en-US" sz="2000" i="1" dirty="0">
                <a:latin typeface="Cambria" panose="02040503050406030204" pitchFamily="18" charset="0"/>
                <a:cs typeface="Times New Roman" pitchFamily="18" charset="0"/>
              </a:rPr>
              <a:t>log</a:t>
            </a:r>
            <a:r>
              <a:rPr lang="en-US" altLang="en-US" sz="2000" dirty="0">
                <a:latin typeface="Cambria" panose="02040503050406030204" pitchFamily="18" charset="0"/>
                <a:cs typeface="Times New Roman" pitchFamily="18" charset="0"/>
              </a:rPr>
              <a:t>.</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65114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17DF1DC-F4C0-4814-B552-56888F917014}" type="slidenum">
              <a:rPr lang="en-US" altLang="en-US">
                <a:latin typeface="Cambria" panose="02040503050406030204" pitchFamily="18" charset="0"/>
              </a:rPr>
              <a:pPr eaLnBrk="1" hangingPunct="1"/>
              <a:t>9</a:t>
            </a:fld>
            <a:endParaRPr lang="en-US" altLang="en-US">
              <a:latin typeface="Cambria" panose="02040503050406030204" pitchFamily="18" charset="0"/>
            </a:endParaRPr>
          </a:p>
        </p:txBody>
      </p:sp>
      <p:sp>
        <p:nvSpPr>
          <p:cNvPr id="6147" name="Rectangle 2"/>
          <p:cNvSpPr>
            <a:spLocks noGrp="1" noChangeArrowheads="1"/>
          </p:cNvSpPr>
          <p:nvPr>
            <p:ph type="title"/>
          </p:nvPr>
        </p:nvSpPr>
        <p:spPr>
          <a:xfrm>
            <a:off x="381000" y="274638"/>
            <a:ext cx="8229600" cy="1143000"/>
          </a:xfrm>
        </p:spPr>
        <p:txBody>
          <a:bodyPr/>
          <a:lstStyle/>
          <a:p>
            <a:pPr eaLnBrk="1" hangingPunct="1"/>
            <a:r>
              <a:rPr lang="ro-RO" altLang="en-US" sz="3300" dirty="0">
                <a:latin typeface="Cambria" panose="02040503050406030204" pitchFamily="18" charset="0"/>
                <a:cs typeface="Times New Roman" pitchFamily="18" charset="0"/>
              </a:rPr>
              <a:t>Denumirea partițiilor</a:t>
            </a:r>
            <a:endParaRPr lang="en-US" altLang="en-US" sz="3300" dirty="0">
              <a:latin typeface="Cambria" panose="02040503050406030204" pitchFamily="18" charset="0"/>
              <a:cs typeface="Times New Roman" pitchFamily="18" charset="0"/>
            </a:endParaRPr>
          </a:p>
        </p:txBody>
      </p:sp>
      <p:sp>
        <p:nvSpPr>
          <p:cNvPr id="6148" name="Text Box 49"/>
          <p:cNvSpPr txBox="1">
            <a:spLocks noChangeArrowheads="1"/>
          </p:cNvSpPr>
          <p:nvPr/>
        </p:nvSpPr>
        <p:spPr bwMode="auto">
          <a:xfrm>
            <a:off x="1128290" y="1408113"/>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a:latin typeface="Cambria" panose="02040503050406030204" pitchFamily="18" charset="0"/>
            </a:endParaRPr>
          </a:p>
        </p:txBody>
      </p:sp>
      <p:sp>
        <p:nvSpPr>
          <p:cNvPr id="6149" name="Text Box 50"/>
          <p:cNvSpPr txBox="1">
            <a:spLocks noChangeArrowheads="1"/>
          </p:cNvSpPr>
          <p:nvPr/>
        </p:nvSpPr>
        <p:spPr bwMode="auto">
          <a:xfrm>
            <a:off x="828675" y="1219200"/>
            <a:ext cx="7620000" cy="535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just"/>
            <a:r>
              <a:rPr lang="ro-RO" dirty="0">
                <a:latin typeface="Cambria" panose="02040503050406030204" pitchFamily="18" charset="0"/>
              </a:rPr>
              <a:t>Pentru a face distincție între partiții, fiecăreia i se atribuie câte un nume unic</a:t>
            </a:r>
            <a:r>
              <a:rPr lang="en-US" dirty="0">
                <a:latin typeface="Cambria" panose="02040503050406030204" pitchFamily="18" charset="0"/>
              </a:rPr>
              <a:t>. </a:t>
            </a:r>
            <a:r>
              <a:rPr lang="ro-RO" dirty="0">
                <a:latin typeface="Cambria" panose="02040503050406030204" pitchFamily="18" charset="0"/>
              </a:rPr>
              <a:t>Totul în lumea </a:t>
            </a:r>
            <a:r>
              <a:rPr lang="en-US" dirty="0">
                <a:latin typeface="Cambria" panose="02040503050406030204" pitchFamily="18" charset="0"/>
              </a:rPr>
              <a:t>Linux</a:t>
            </a:r>
            <a:r>
              <a:rPr lang="ro-RO" dirty="0">
                <a:latin typeface="Cambria" panose="02040503050406030204" pitchFamily="18" charset="0"/>
              </a:rPr>
              <a:t> este considerat ca fișier, astfel încât</a:t>
            </a:r>
            <a:r>
              <a:rPr lang="en-US" dirty="0">
                <a:latin typeface="Cambria" panose="02040503050406030204" pitchFamily="18" charset="0"/>
              </a:rPr>
              <a:t> </a:t>
            </a:r>
            <a:r>
              <a:rPr lang="ro-RO" dirty="0">
                <a:latin typeface="Cambria" panose="02040503050406030204" pitchFamily="18" charset="0"/>
              </a:rPr>
              <a:t>nume de dispozitive precum discuri și partiții sunt stocate în directorul </a:t>
            </a:r>
            <a:r>
              <a:rPr lang="en-US" dirty="0">
                <a:latin typeface="Cambria" panose="02040503050406030204" pitchFamily="18" charset="0"/>
              </a:rPr>
              <a:t>/dev .</a:t>
            </a:r>
          </a:p>
          <a:p>
            <a:pPr algn="just"/>
            <a:endParaRPr lang="en-US" dirty="0">
              <a:latin typeface="Cambria" panose="02040503050406030204" pitchFamily="18" charset="0"/>
            </a:endParaRPr>
          </a:p>
          <a:p>
            <a:pPr algn="just"/>
            <a:r>
              <a:rPr lang="ro-RO" dirty="0">
                <a:latin typeface="Cambria" panose="02040503050406030204" pitchFamily="18" charset="0"/>
              </a:rPr>
              <a:t>Există două tipuri diferite de interfețe de disc</a:t>
            </a:r>
            <a:r>
              <a:rPr lang="en-US" dirty="0">
                <a:latin typeface="Cambria" panose="02040503050406030204" pitchFamily="18" charset="0"/>
              </a:rPr>
              <a:t>:</a:t>
            </a:r>
          </a:p>
          <a:p>
            <a:pPr algn="just"/>
            <a:endParaRPr lang="en-US" dirty="0">
              <a:latin typeface="Cambria" panose="02040503050406030204" pitchFamily="18" charset="0"/>
            </a:endParaRPr>
          </a:p>
          <a:p>
            <a:pPr lvl="0" algn="just"/>
            <a:r>
              <a:rPr lang="en-US" i="1" dirty="0">
                <a:latin typeface="Cambria" panose="02040503050406030204" pitchFamily="18" charset="0"/>
              </a:rPr>
              <a:t>/dev/</a:t>
            </a:r>
            <a:r>
              <a:rPr lang="en-US" i="1" dirty="0" err="1">
                <a:latin typeface="Cambria" panose="02040503050406030204" pitchFamily="18" charset="0"/>
              </a:rPr>
              <a:t>sd</a:t>
            </a:r>
            <a:r>
              <a:rPr lang="en-US" i="1" dirty="0">
                <a:latin typeface="Cambria" panose="02040503050406030204" pitchFamily="18" charset="0"/>
              </a:rPr>
              <a:t>*</a:t>
            </a:r>
            <a:r>
              <a:rPr lang="en-US" dirty="0">
                <a:latin typeface="Cambria" panose="02040503050406030204" pitchFamily="18" charset="0"/>
              </a:rPr>
              <a:t> - D</a:t>
            </a:r>
            <a:r>
              <a:rPr lang="ro-RO" dirty="0">
                <a:latin typeface="Cambria" panose="02040503050406030204" pitchFamily="18" charset="0"/>
              </a:rPr>
              <a:t>iscurile ce încep cu </a:t>
            </a:r>
            <a:r>
              <a:rPr lang="en-US" dirty="0" err="1">
                <a:latin typeface="Cambria" panose="02040503050406030204" pitchFamily="18" charset="0"/>
              </a:rPr>
              <a:t>sd</a:t>
            </a:r>
            <a:r>
              <a:rPr lang="en-US" dirty="0">
                <a:latin typeface="Cambria" panose="02040503050406030204" pitchFamily="18" charset="0"/>
              </a:rPr>
              <a:t> </a:t>
            </a:r>
            <a:r>
              <a:rPr lang="ro-RO" dirty="0">
                <a:latin typeface="Cambria" panose="02040503050406030204" pitchFamily="18" charset="0"/>
              </a:rPr>
              <a:t>sunt fie de tip </a:t>
            </a:r>
            <a:r>
              <a:rPr lang="en-US" dirty="0">
                <a:latin typeface="Cambria" panose="02040503050406030204" pitchFamily="18" charset="0"/>
              </a:rPr>
              <a:t>SATA (Serial ATA), SCSI (Small Computer System Interface) </a:t>
            </a:r>
            <a:r>
              <a:rPr lang="ro-RO" dirty="0">
                <a:latin typeface="Cambria" panose="02040503050406030204" pitchFamily="18" charset="0"/>
              </a:rPr>
              <a:t>sau</a:t>
            </a:r>
            <a:r>
              <a:rPr lang="en-US" dirty="0">
                <a:latin typeface="Cambria" panose="02040503050406030204" pitchFamily="18" charset="0"/>
              </a:rPr>
              <a:t> USB. </a:t>
            </a:r>
            <a:r>
              <a:rPr lang="ro-RO" dirty="0">
                <a:latin typeface="Cambria" panose="02040503050406030204" pitchFamily="18" charset="0"/>
              </a:rPr>
              <a:t>Primul disc</a:t>
            </a:r>
            <a:r>
              <a:rPr lang="en-US" dirty="0">
                <a:latin typeface="Cambria" panose="02040503050406030204" pitchFamily="18" charset="0"/>
              </a:rPr>
              <a:t> </a:t>
            </a:r>
            <a:r>
              <a:rPr lang="en-US" dirty="0" err="1">
                <a:latin typeface="Cambria" panose="02040503050406030204" pitchFamily="18" charset="0"/>
              </a:rPr>
              <a:t>sd</a:t>
            </a:r>
            <a:r>
              <a:rPr lang="en-US" dirty="0">
                <a:latin typeface="Cambria" panose="02040503050406030204" pitchFamily="18" charset="0"/>
              </a:rPr>
              <a:t> </a:t>
            </a:r>
            <a:r>
              <a:rPr lang="ro-RO" dirty="0">
                <a:latin typeface="Cambria" panose="02040503050406030204" pitchFamily="18" charset="0"/>
              </a:rPr>
              <a:t>se numește</a:t>
            </a:r>
            <a:r>
              <a:rPr lang="en-US" dirty="0">
                <a:latin typeface="Cambria" panose="02040503050406030204" pitchFamily="18" charset="0"/>
              </a:rPr>
              <a:t> </a:t>
            </a:r>
            <a:r>
              <a:rPr lang="en-US" i="1" dirty="0">
                <a:latin typeface="Cambria" panose="02040503050406030204" pitchFamily="18" charset="0"/>
              </a:rPr>
              <a:t>/dev/</a:t>
            </a:r>
            <a:r>
              <a:rPr lang="en-US" i="1" dirty="0" err="1">
                <a:latin typeface="Cambria" panose="02040503050406030204" pitchFamily="18" charset="0"/>
              </a:rPr>
              <a:t>sda</a:t>
            </a:r>
            <a:r>
              <a:rPr lang="en-US" dirty="0">
                <a:latin typeface="Cambria" panose="02040503050406030204" pitchFamily="18" charset="0"/>
              </a:rPr>
              <a:t>, </a:t>
            </a:r>
            <a:r>
              <a:rPr lang="ro-RO" dirty="0">
                <a:latin typeface="Cambria" panose="02040503050406030204" pitchFamily="18" charset="0"/>
              </a:rPr>
              <a:t>al doilea </a:t>
            </a:r>
            <a:r>
              <a:rPr lang="en-US" i="1" dirty="0">
                <a:latin typeface="Cambria" panose="02040503050406030204" pitchFamily="18" charset="0"/>
              </a:rPr>
              <a:t>/dev/</a:t>
            </a:r>
            <a:r>
              <a:rPr lang="en-US" i="1" dirty="0" err="1">
                <a:latin typeface="Cambria" panose="02040503050406030204" pitchFamily="18" charset="0"/>
              </a:rPr>
              <a:t>sdb</a:t>
            </a:r>
            <a:r>
              <a:rPr lang="en-US" dirty="0">
                <a:latin typeface="Cambria" panose="02040503050406030204" pitchFamily="18" charset="0"/>
              </a:rPr>
              <a:t>, etc.</a:t>
            </a:r>
          </a:p>
          <a:p>
            <a:pPr algn="just"/>
            <a:endParaRPr lang="en-US" dirty="0">
              <a:latin typeface="Cambria" panose="02040503050406030204" pitchFamily="18" charset="0"/>
            </a:endParaRPr>
          </a:p>
          <a:p>
            <a:pPr algn="just"/>
            <a:r>
              <a:rPr lang="en-US" i="1" dirty="0">
                <a:latin typeface="Cambria" panose="02040503050406030204" pitchFamily="18" charset="0"/>
              </a:rPr>
              <a:t>/dev/</a:t>
            </a:r>
            <a:r>
              <a:rPr lang="en-US" i="1" dirty="0" err="1">
                <a:latin typeface="Cambria" panose="02040503050406030204" pitchFamily="18" charset="0"/>
              </a:rPr>
              <a:t>hd</a:t>
            </a:r>
            <a:r>
              <a:rPr lang="en-US" i="1" dirty="0">
                <a:latin typeface="Cambria" panose="02040503050406030204" pitchFamily="18" charset="0"/>
              </a:rPr>
              <a:t>*</a:t>
            </a:r>
            <a:r>
              <a:rPr lang="en-US" dirty="0">
                <a:latin typeface="Cambria" panose="02040503050406030204" pitchFamily="18" charset="0"/>
              </a:rPr>
              <a:t> - D</a:t>
            </a:r>
            <a:r>
              <a:rPr lang="ro-RO" dirty="0">
                <a:latin typeface="Cambria" panose="02040503050406030204" pitchFamily="18" charset="0"/>
              </a:rPr>
              <a:t>iscurile ce încep cu</a:t>
            </a:r>
            <a:r>
              <a:rPr lang="en-US" dirty="0">
                <a:latin typeface="Cambria" panose="02040503050406030204" pitchFamily="18" charset="0"/>
              </a:rPr>
              <a:t> </a:t>
            </a:r>
            <a:r>
              <a:rPr lang="en-US" dirty="0" err="1">
                <a:latin typeface="Cambria" panose="02040503050406030204" pitchFamily="18" charset="0"/>
              </a:rPr>
              <a:t>hd</a:t>
            </a:r>
            <a:r>
              <a:rPr lang="en-US" dirty="0">
                <a:latin typeface="Cambria" panose="02040503050406030204" pitchFamily="18" charset="0"/>
              </a:rPr>
              <a:t> </a:t>
            </a:r>
            <a:r>
              <a:rPr lang="ro-RO" dirty="0">
                <a:latin typeface="Cambria" panose="02040503050406030204" pitchFamily="18" charset="0"/>
              </a:rPr>
              <a:t>sunt de tip</a:t>
            </a:r>
            <a:r>
              <a:rPr lang="en-US" dirty="0">
                <a:latin typeface="Cambria" panose="02040503050406030204" pitchFamily="18" charset="0"/>
              </a:rPr>
              <a:t> PATA (Parallel ATA),</a:t>
            </a:r>
            <a:r>
              <a:rPr lang="ro-RO" dirty="0">
                <a:latin typeface="Cambria" panose="02040503050406030204" pitchFamily="18" charset="0"/>
              </a:rPr>
              <a:t> cunoscute și ca discuri</a:t>
            </a:r>
            <a:r>
              <a:rPr lang="en-US" dirty="0">
                <a:latin typeface="Cambria" panose="02040503050406030204" pitchFamily="18" charset="0"/>
              </a:rPr>
              <a:t> IDE (Integrated Drive Electronics). </a:t>
            </a:r>
            <a:r>
              <a:rPr lang="ro-RO" dirty="0">
                <a:latin typeface="Cambria" panose="02040503050406030204" pitchFamily="18" charset="0"/>
              </a:rPr>
              <a:t>Primul disc</a:t>
            </a:r>
            <a:r>
              <a:rPr lang="en-US" dirty="0">
                <a:latin typeface="Cambria" panose="02040503050406030204" pitchFamily="18" charset="0"/>
              </a:rPr>
              <a:t> </a:t>
            </a:r>
            <a:r>
              <a:rPr lang="en-US" dirty="0" err="1">
                <a:latin typeface="Cambria" panose="02040503050406030204" pitchFamily="18" charset="0"/>
              </a:rPr>
              <a:t>hd</a:t>
            </a:r>
            <a:r>
              <a:rPr lang="en-US" dirty="0">
                <a:latin typeface="Cambria" panose="02040503050406030204" pitchFamily="18" charset="0"/>
              </a:rPr>
              <a:t> </a:t>
            </a:r>
            <a:r>
              <a:rPr lang="ro-RO" dirty="0">
                <a:latin typeface="Cambria" panose="02040503050406030204" pitchFamily="18" charset="0"/>
              </a:rPr>
              <a:t>se numește</a:t>
            </a:r>
            <a:r>
              <a:rPr lang="en-US" dirty="0">
                <a:latin typeface="Cambria" panose="02040503050406030204" pitchFamily="18" charset="0"/>
              </a:rPr>
              <a:t> </a:t>
            </a:r>
            <a:r>
              <a:rPr lang="en-US" i="1" dirty="0">
                <a:latin typeface="Cambria" panose="02040503050406030204" pitchFamily="18" charset="0"/>
              </a:rPr>
              <a:t>/dev/</a:t>
            </a:r>
            <a:r>
              <a:rPr lang="en-US" i="1" dirty="0" err="1">
                <a:latin typeface="Cambria" panose="02040503050406030204" pitchFamily="18" charset="0"/>
              </a:rPr>
              <a:t>hda</a:t>
            </a:r>
            <a:r>
              <a:rPr lang="en-US" dirty="0">
                <a:latin typeface="Cambria" panose="02040503050406030204" pitchFamily="18" charset="0"/>
              </a:rPr>
              <a:t>,</a:t>
            </a:r>
            <a:r>
              <a:rPr lang="ro-RO" dirty="0">
                <a:latin typeface="Cambria" panose="02040503050406030204" pitchFamily="18" charset="0"/>
              </a:rPr>
              <a:t> al doilea se numește</a:t>
            </a:r>
            <a:r>
              <a:rPr lang="en-US" dirty="0">
                <a:latin typeface="Cambria" panose="02040503050406030204" pitchFamily="18" charset="0"/>
              </a:rPr>
              <a:t> </a:t>
            </a:r>
            <a:r>
              <a:rPr lang="en-US" i="1" dirty="0">
                <a:latin typeface="Cambria" panose="02040503050406030204" pitchFamily="18" charset="0"/>
              </a:rPr>
              <a:t>/dev/</a:t>
            </a:r>
            <a:r>
              <a:rPr lang="en-US" i="1" dirty="0" err="1">
                <a:latin typeface="Cambria" panose="02040503050406030204" pitchFamily="18" charset="0"/>
              </a:rPr>
              <a:t>hdb</a:t>
            </a:r>
            <a:r>
              <a:rPr lang="en-US" dirty="0">
                <a:latin typeface="Cambria" panose="02040503050406030204" pitchFamily="18" charset="0"/>
              </a:rPr>
              <a:t>, etc.</a:t>
            </a:r>
            <a:endParaRPr lang="ro-RO" dirty="0">
              <a:latin typeface="Cambria" panose="02040503050406030204" pitchFamily="18" charset="0"/>
            </a:endParaRPr>
          </a:p>
          <a:p>
            <a:pPr algn="just"/>
            <a:endParaRPr lang="ro-RO" altLang="en-US" dirty="0">
              <a:latin typeface="Cambria" panose="02040503050406030204" pitchFamily="18" charset="0"/>
            </a:endParaRPr>
          </a:p>
          <a:p>
            <a:pPr algn="just"/>
            <a:r>
              <a:rPr lang="ro-RO" altLang="en-US" dirty="0">
                <a:latin typeface="Cambria" panose="02040503050406030204" pitchFamily="18" charset="0"/>
              </a:rPr>
              <a:t>Cum pot afla dacă discul meu este un </a:t>
            </a:r>
            <a:r>
              <a:rPr lang="en-US" altLang="en-US" dirty="0">
                <a:latin typeface="Cambria" panose="02040503050406030204" pitchFamily="18" charset="0"/>
              </a:rPr>
              <a:t>SSD </a:t>
            </a:r>
            <a:r>
              <a:rPr lang="ro-RO" altLang="en-US" dirty="0">
                <a:latin typeface="Cambria" panose="02040503050406030204" pitchFamily="18" charset="0"/>
              </a:rPr>
              <a:t>sau un </a:t>
            </a:r>
            <a:r>
              <a:rPr lang="en-US" altLang="en-US" dirty="0">
                <a:latin typeface="Cambria" panose="02040503050406030204" pitchFamily="18" charset="0"/>
              </a:rPr>
              <a:t>HD?</a:t>
            </a:r>
          </a:p>
          <a:p>
            <a:pPr algn="just"/>
            <a:r>
              <a:rPr lang="ro-RO" altLang="en-US" dirty="0">
                <a:latin typeface="Cambria" panose="02040503050406030204" pitchFamily="18" charset="0"/>
              </a:rPr>
              <a:t>Putem folosi comanda</a:t>
            </a:r>
            <a:r>
              <a:rPr lang="en-US" altLang="en-US" dirty="0">
                <a:latin typeface="Cambria" panose="02040503050406030204" pitchFamily="18" charset="0"/>
              </a:rPr>
              <a:t>: cat /sys/block/</a:t>
            </a:r>
            <a:r>
              <a:rPr lang="en-US" altLang="en-US" dirty="0" err="1">
                <a:latin typeface="Cambria" panose="02040503050406030204" pitchFamily="18" charset="0"/>
              </a:rPr>
              <a:t>sda</a:t>
            </a:r>
            <a:r>
              <a:rPr lang="en-US" altLang="en-US" dirty="0">
                <a:latin typeface="Cambria" panose="02040503050406030204" pitchFamily="18" charset="0"/>
              </a:rPr>
              <a:t>/queue/rotational</a:t>
            </a:r>
          </a:p>
          <a:p>
            <a:pPr algn="just"/>
            <a:r>
              <a:rPr lang="en-US" altLang="en-US" dirty="0">
                <a:latin typeface="Cambria" panose="02040503050406030204" pitchFamily="18" charset="0"/>
              </a:rPr>
              <a:t>1 – </a:t>
            </a:r>
            <a:r>
              <a:rPr lang="ro-RO" altLang="en-US" dirty="0">
                <a:latin typeface="Cambria" panose="02040503050406030204" pitchFamily="18" charset="0"/>
              </a:rPr>
              <a:t>reprezintă</a:t>
            </a:r>
            <a:r>
              <a:rPr lang="en-US" altLang="en-US" dirty="0">
                <a:latin typeface="Cambria" panose="02040503050406030204" pitchFamily="18" charset="0"/>
              </a:rPr>
              <a:t> HD</a:t>
            </a:r>
          </a:p>
          <a:p>
            <a:pPr algn="just"/>
            <a:r>
              <a:rPr lang="en-US" altLang="en-US" dirty="0">
                <a:latin typeface="Cambria" panose="02040503050406030204" pitchFamily="18" charset="0"/>
              </a:rPr>
              <a:t>0 – </a:t>
            </a:r>
            <a:r>
              <a:rPr lang="ro-RO" altLang="en-US" dirty="0">
                <a:latin typeface="Cambria" panose="02040503050406030204" pitchFamily="18" charset="0"/>
              </a:rPr>
              <a:t>reprezintă</a:t>
            </a:r>
            <a:r>
              <a:rPr lang="en-US" altLang="en-US" dirty="0">
                <a:latin typeface="Cambria" panose="02040503050406030204" pitchFamily="18" charset="0"/>
              </a:rPr>
              <a:t> SSD</a:t>
            </a:r>
          </a:p>
          <a:p>
            <a:pPr algn="just"/>
            <a:endParaRPr lang="en-US" altLang="en-US" dirty="0">
              <a:latin typeface="Cambria" panose="020405030504060302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6204</TotalTime>
  <Words>3242</Words>
  <Application>Microsoft Office PowerPoint</Application>
  <PresentationFormat>On-screen Show (4:3)</PresentationFormat>
  <Paragraphs>231</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vt:lpstr>
      <vt:lpstr>Times New Roman</vt:lpstr>
      <vt:lpstr>Default Design</vt:lpstr>
      <vt:lpstr>PowerPoint Presentation</vt:lpstr>
      <vt:lpstr>Introducere</vt:lpstr>
      <vt:lpstr>Introducere</vt:lpstr>
      <vt:lpstr>Introducere</vt:lpstr>
      <vt:lpstr>Introducere</vt:lpstr>
      <vt:lpstr>Avantajele utilizării partițiilor</vt:lpstr>
      <vt:lpstr>Avantajele utilizării partițiilor</vt:lpstr>
      <vt:lpstr>Avantajele utilizării partițiilor</vt:lpstr>
      <vt:lpstr>Denumirea partițiilor</vt:lpstr>
      <vt:lpstr>Denumirea partițiilor</vt:lpstr>
      <vt:lpstr>Limitări</vt:lpstr>
      <vt:lpstr>Limitări</vt:lpstr>
      <vt:lpstr>Limitări</vt:lpstr>
      <vt:lpstr>Limitări</vt:lpstr>
      <vt:lpstr>Sistemul de fișiere</vt:lpstr>
      <vt:lpstr>Tipuri de sisteme de fișiere (Linux)</vt:lpstr>
      <vt:lpstr>Tipuri de sisteme de fișiere (Linux)</vt:lpstr>
      <vt:lpstr>Termeni cheie - sumar</vt:lpstr>
      <vt:lpstr>Termeni cheie - sumar</vt:lpstr>
      <vt:lpstr>Componentele sistemului de fișiere Linux</vt:lpstr>
      <vt:lpstr>Sisteme de fișiere fizice vs. virtuale</vt:lpstr>
      <vt:lpstr>Sisteme de fișiere virtuale</vt:lpstr>
      <vt:lpstr>Conclusions (2)</vt:lpstr>
      <vt:lpstr>Sisteme de fișiere virtuale</vt:lpstr>
      <vt:lpstr>Sisteme de fișiere virtuale</vt:lpstr>
      <vt:lpstr>Termeni cheie - sumar</vt:lpstr>
      <vt:lpstr>Termeni cheie - sumar</vt:lpstr>
    </vt:vector>
  </TitlesOfParts>
  <Company>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Conectarea la retea</dc:title>
  <dc:creator>RZ</dc:creator>
  <cp:lastModifiedBy>Administrator</cp:lastModifiedBy>
  <cp:revision>219</cp:revision>
  <dcterms:created xsi:type="dcterms:W3CDTF">2006-12-18T08:21:20Z</dcterms:created>
  <dcterms:modified xsi:type="dcterms:W3CDTF">2024-05-22T11:32:30Z</dcterms:modified>
</cp:coreProperties>
</file>